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44"/>
  </p:notesMasterIdLst>
  <p:sldIdLst>
    <p:sldId id="394" r:id="rId2"/>
    <p:sldId id="380" r:id="rId3"/>
    <p:sldId id="429" r:id="rId4"/>
    <p:sldId id="430" r:id="rId5"/>
    <p:sldId id="410" r:id="rId6"/>
    <p:sldId id="433" r:id="rId7"/>
    <p:sldId id="401" r:id="rId8"/>
    <p:sldId id="436" r:id="rId9"/>
    <p:sldId id="403" r:id="rId10"/>
    <p:sldId id="446" r:id="rId11"/>
    <p:sldId id="435" r:id="rId12"/>
    <p:sldId id="432" r:id="rId13"/>
    <p:sldId id="385" r:id="rId14"/>
    <p:sldId id="412" r:id="rId15"/>
    <p:sldId id="400" r:id="rId16"/>
    <p:sldId id="426" r:id="rId17"/>
    <p:sldId id="378" r:id="rId18"/>
    <p:sldId id="382" r:id="rId19"/>
    <p:sldId id="384" r:id="rId20"/>
    <p:sldId id="407" r:id="rId21"/>
    <p:sldId id="395" r:id="rId22"/>
    <p:sldId id="448" r:id="rId23"/>
    <p:sldId id="386" r:id="rId24"/>
    <p:sldId id="388" r:id="rId25"/>
    <p:sldId id="416" r:id="rId26"/>
    <p:sldId id="439" r:id="rId27"/>
    <p:sldId id="437" r:id="rId28"/>
    <p:sldId id="447" r:id="rId29"/>
    <p:sldId id="417" r:id="rId30"/>
    <p:sldId id="387" r:id="rId31"/>
    <p:sldId id="397" r:id="rId32"/>
    <p:sldId id="396" r:id="rId33"/>
    <p:sldId id="399" r:id="rId34"/>
    <p:sldId id="449" r:id="rId35"/>
    <p:sldId id="390" r:id="rId36"/>
    <p:sldId id="408" r:id="rId37"/>
    <p:sldId id="406" r:id="rId38"/>
    <p:sldId id="419" r:id="rId39"/>
    <p:sldId id="409" r:id="rId40"/>
    <p:sldId id="450" r:id="rId41"/>
    <p:sldId id="445" r:id="rId42"/>
    <p:sldId id="393" r:id="rId43"/>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F3300"/>
    <a:srgbClr val="039B73"/>
    <a:srgbClr val="B0CA7C"/>
    <a:srgbClr val="6651E1"/>
    <a:srgbClr val="039F37"/>
    <a:srgbClr val="04C492"/>
    <a:srgbClr val="996633"/>
    <a:srgbClr val="C18243"/>
    <a:srgbClr val="F9F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FD4443E-F989-4FC4-A0C8-D5A2AF1F390B}" styleName="Темный стиль 1 - акцент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Темный стиль 2 - акцент 3/акцент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Темный стиль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28" autoAdjust="0"/>
    <p:restoredTop sz="99652" autoAdjust="0"/>
  </p:normalViewPr>
  <p:slideViewPr>
    <p:cSldViewPr>
      <p:cViewPr varScale="1">
        <p:scale>
          <a:sx n="94" d="100"/>
          <a:sy n="94" d="100"/>
        </p:scale>
        <p:origin x="638"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3" y="2"/>
            <a:ext cx="2945339" cy="495772"/>
          </a:xfrm>
          <a:prstGeom prst="rect">
            <a:avLst/>
          </a:prstGeom>
        </p:spPr>
        <p:txBody>
          <a:bodyPr vert="horz" lIns="92184" tIns="46092" rIns="92184" bIns="46092" rtlCol="0"/>
          <a:lstStyle>
            <a:lvl1pPr algn="l">
              <a:defRPr sz="1200"/>
            </a:lvl1pPr>
          </a:lstStyle>
          <a:p>
            <a:endParaRPr lang="ru-RU"/>
          </a:p>
        </p:txBody>
      </p:sp>
      <p:sp>
        <p:nvSpPr>
          <p:cNvPr id="3" name="Дата 2"/>
          <p:cNvSpPr>
            <a:spLocks noGrp="1"/>
          </p:cNvSpPr>
          <p:nvPr>
            <p:ph type="dt" idx="1"/>
          </p:nvPr>
        </p:nvSpPr>
        <p:spPr>
          <a:xfrm>
            <a:off x="3850738" y="2"/>
            <a:ext cx="2945339" cy="495772"/>
          </a:xfrm>
          <a:prstGeom prst="rect">
            <a:avLst/>
          </a:prstGeom>
        </p:spPr>
        <p:txBody>
          <a:bodyPr vert="horz" lIns="92184" tIns="46092" rIns="92184" bIns="46092" rtlCol="0"/>
          <a:lstStyle>
            <a:lvl1pPr algn="r">
              <a:defRPr sz="1200"/>
            </a:lvl1pPr>
          </a:lstStyle>
          <a:p>
            <a:fld id="{372847E0-A60A-417C-897E-9AA226604E61}" type="datetimeFigureOut">
              <a:rPr lang="ru-RU" smtClean="0"/>
              <a:t>02.02.2021</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184" tIns="46092" rIns="92184" bIns="46092" rtlCol="0" anchor="ctr"/>
          <a:lstStyle/>
          <a:p>
            <a:endParaRPr lang="ru-RU"/>
          </a:p>
        </p:txBody>
      </p:sp>
      <p:sp>
        <p:nvSpPr>
          <p:cNvPr id="5" name="Заметки 4"/>
          <p:cNvSpPr>
            <a:spLocks noGrp="1"/>
          </p:cNvSpPr>
          <p:nvPr>
            <p:ph type="body" sz="quarter" idx="3"/>
          </p:nvPr>
        </p:nvSpPr>
        <p:spPr>
          <a:xfrm>
            <a:off x="679451" y="4714634"/>
            <a:ext cx="5438781" cy="4466747"/>
          </a:xfrm>
          <a:prstGeom prst="rect">
            <a:avLst/>
          </a:prstGeom>
        </p:spPr>
        <p:txBody>
          <a:bodyPr vert="horz" lIns="92184" tIns="46092" rIns="92184" bIns="46092"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3" y="9429269"/>
            <a:ext cx="2945339" cy="495772"/>
          </a:xfrm>
          <a:prstGeom prst="rect">
            <a:avLst/>
          </a:prstGeom>
        </p:spPr>
        <p:txBody>
          <a:bodyPr vert="horz" lIns="92184" tIns="46092" rIns="92184" bIns="46092" rtlCol="0" anchor="b"/>
          <a:lstStyle>
            <a:lvl1pPr algn="l">
              <a:defRPr sz="1200"/>
            </a:lvl1pPr>
          </a:lstStyle>
          <a:p>
            <a:endParaRPr lang="ru-RU"/>
          </a:p>
        </p:txBody>
      </p:sp>
      <p:sp>
        <p:nvSpPr>
          <p:cNvPr id="7" name="Номер слайда 6"/>
          <p:cNvSpPr>
            <a:spLocks noGrp="1"/>
          </p:cNvSpPr>
          <p:nvPr>
            <p:ph type="sldNum" sz="quarter" idx="5"/>
          </p:nvPr>
        </p:nvSpPr>
        <p:spPr>
          <a:xfrm>
            <a:off x="3850738" y="9429269"/>
            <a:ext cx="2945339" cy="495772"/>
          </a:xfrm>
          <a:prstGeom prst="rect">
            <a:avLst/>
          </a:prstGeom>
        </p:spPr>
        <p:txBody>
          <a:bodyPr vert="horz" lIns="92184" tIns="46092" rIns="92184" bIns="46092" rtlCol="0" anchor="b"/>
          <a:lstStyle>
            <a:lvl1pPr algn="r">
              <a:defRPr sz="1200"/>
            </a:lvl1pPr>
          </a:lstStyle>
          <a:p>
            <a:fld id="{18E73816-7B0A-463F-995B-375467625FDA}" type="slidenum">
              <a:rPr lang="ru-RU" smtClean="0"/>
              <a:t>‹#›</a:t>
            </a:fld>
            <a:endParaRPr lang="ru-RU"/>
          </a:p>
        </p:txBody>
      </p:sp>
    </p:spTree>
    <p:extLst>
      <p:ext uri="{BB962C8B-B14F-4D97-AF65-F5344CB8AC3E}">
        <p14:creationId xmlns:p14="http://schemas.microsoft.com/office/powerpoint/2010/main" val="788684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8E73816-7B0A-463F-995B-375467625FDA}" type="slidenum">
              <a:rPr lang="ru-RU" smtClean="0"/>
              <a:t>2</a:t>
            </a:fld>
            <a:endParaRPr lang="ru-RU"/>
          </a:p>
        </p:txBody>
      </p:sp>
    </p:spTree>
    <p:extLst>
      <p:ext uri="{BB962C8B-B14F-4D97-AF65-F5344CB8AC3E}">
        <p14:creationId xmlns:p14="http://schemas.microsoft.com/office/powerpoint/2010/main" val="2939815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18E73816-7B0A-463F-995B-375467625FDA}" type="slidenum">
              <a:rPr lang="ru-RU" smtClean="0"/>
              <a:t>17</a:t>
            </a:fld>
            <a:endParaRPr lang="ru-RU"/>
          </a:p>
        </p:txBody>
      </p:sp>
    </p:spTree>
    <p:extLst>
      <p:ext uri="{BB962C8B-B14F-4D97-AF65-F5344CB8AC3E}">
        <p14:creationId xmlns:p14="http://schemas.microsoft.com/office/powerpoint/2010/main" val="3022500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ru-RU" smtClean="0"/>
              <a:t>Образец заголовка</a:t>
            </a:r>
            <a:endParaRPr kumimoji="0" lang="ru-RU"/>
          </a:p>
        </p:txBody>
      </p:sp>
      <p:sp>
        <p:nvSpPr>
          <p:cNvPr id="9" name="Подзаголовок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ru-RU"/>
          </a:p>
        </p:txBody>
      </p:sp>
      <p:sp>
        <p:nvSpPr>
          <p:cNvPr id="21" name="Прямоугольник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Прямоугольник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Прямоугольник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Прямоугольник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Прямоугольник 12"/>
          <p:cNvSpPr/>
          <p:nvPr/>
        </p:nvSpPr>
        <p:spPr>
          <a:xfrm>
            <a:off x="179512" y="6232524"/>
            <a:ext cx="8568952" cy="436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4" name="Прямоугольник 13"/>
          <p:cNvSpPr/>
          <p:nvPr/>
        </p:nvSpPr>
        <p:spPr>
          <a:xfrm>
            <a:off x="107504" y="980728"/>
            <a:ext cx="8748464" cy="436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9418735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ru-RU"/>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ru-RU"/>
          </a:p>
        </p:txBody>
      </p:sp>
      <p:sp>
        <p:nvSpPr>
          <p:cNvPr id="4" name="Дата 3"/>
          <p:cNvSpPr>
            <a:spLocks noGrp="1"/>
          </p:cNvSpPr>
          <p:nvPr>
            <p:ph type="dt" sz="half" idx="10"/>
          </p:nvPr>
        </p:nvSpPr>
        <p:spPr>
          <a:xfrm>
            <a:off x="6400800" y="6356350"/>
            <a:ext cx="2289048" cy="365760"/>
          </a:xfrm>
          <a:prstGeom prst="rect">
            <a:avLst/>
          </a:prstGeom>
        </p:spPr>
        <p:txBody>
          <a:bodyPr/>
          <a:lstStyle/>
          <a:p>
            <a:fld id="{AAC10E24-C812-4137-BE25-7B1F83E0EBB4}" type="datetime1">
              <a:rPr lang="ru-RU" smtClean="0">
                <a:solidFill>
                  <a:prstClr val="black"/>
                </a:solidFill>
              </a:rPr>
              <a:t>02.02.2021</a:t>
            </a:fld>
            <a:endParaRPr lang="ru-RU">
              <a:solidFill>
                <a:prstClr val="black"/>
              </a:solidFill>
            </a:endParaRPr>
          </a:p>
        </p:txBody>
      </p:sp>
      <p:sp>
        <p:nvSpPr>
          <p:cNvPr id="5" name="Нижний колонтитул 4"/>
          <p:cNvSpPr>
            <a:spLocks noGrp="1"/>
          </p:cNvSpPr>
          <p:nvPr>
            <p:ph type="ftr" sz="quarter" idx="11"/>
          </p:nvPr>
        </p:nvSpPr>
        <p:spPr/>
        <p:txBody>
          <a:bodyPr/>
          <a:lstStyle/>
          <a:p>
            <a:endParaRPr lang="ru-RU">
              <a:solidFill>
                <a:srgbClr val="4E5B6F"/>
              </a:solidFill>
            </a:endParaRPr>
          </a:p>
        </p:txBody>
      </p:sp>
      <p:sp>
        <p:nvSpPr>
          <p:cNvPr id="6" name="Номер слайда 5"/>
          <p:cNvSpPr>
            <a:spLocks noGrp="1"/>
          </p:cNvSpPr>
          <p:nvPr>
            <p:ph type="sldNum" sz="quarter" idx="12"/>
          </p:nvPr>
        </p:nvSpPr>
        <p:spPr>
          <a:xfrm>
            <a:off x="612648" y="6356350"/>
            <a:ext cx="1981200" cy="365760"/>
          </a:xfrm>
          <a:prstGeom prst="rect">
            <a:avLst/>
          </a:prstGeom>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792616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ru-RU"/>
          </a:p>
        </p:txBody>
      </p:sp>
      <p:sp>
        <p:nvSpPr>
          <p:cNvPr id="4" name="Дата 3"/>
          <p:cNvSpPr>
            <a:spLocks noGrp="1"/>
          </p:cNvSpPr>
          <p:nvPr>
            <p:ph type="dt" sz="half" idx="10"/>
          </p:nvPr>
        </p:nvSpPr>
        <p:spPr>
          <a:xfrm>
            <a:off x="6400800" y="6356350"/>
            <a:ext cx="2289048" cy="365760"/>
          </a:xfrm>
          <a:prstGeom prst="rect">
            <a:avLst/>
          </a:prstGeom>
        </p:spPr>
        <p:txBody>
          <a:bodyPr/>
          <a:lstStyle/>
          <a:p>
            <a:fld id="{E2E35DDC-3BE7-4B86-8D5A-1D16FDFEC7C0}" type="datetime1">
              <a:rPr lang="ru-RU" smtClean="0">
                <a:solidFill>
                  <a:prstClr val="black"/>
                </a:solidFill>
              </a:rPr>
              <a:t>02.02.2021</a:t>
            </a:fld>
            <a:endParaRPr lang="ru-RU">
              <a:solidFill>
                <a:prstClr val="black"/>
              </a:solidFill>
            </a:endParaRPr>
          </a:p>
        </p:txBody>
      </p:sp>
      <p:sp>
        <p:nvSpPr>
          <p:cNvPr id="5" name="Нижний колонтитул 4"/>
          <p:cNvSpPr>
            <a:spLocks noGrp="1"/>
          </p:cNvSpPr>
          <p:nvPr>
            <p:ph type="ftr" sz="quarter" idx="11"/>
          </p:nvPr>
        </p:nvSpPr>
        <p:spPr/>
        <p:txBody>
          <a:bodyPr/>
          <a:lstStyle/>
          <a:p>
            <a:endParaRPr lang="ru-RU">
              <a:solidFill>
                <a:srgbClr val="4E5B6F"/>
              </a:solidFill>
            </a:endParaRPr>
          </a:p>
        </p:txBody>
      </p:sp>
      <p:sp>
        <p:nvSpPr>
          <p:cNvPr id="6" name="Номер слайда 5"/>
          <p:cNvSpPr>
            <a:spLocks noGrp="1"/>
          </p:cNvSpPr>
          <p:nvPr>
            <p:ph type="sldNum" sz="quarter" idx="12"/>
          </p:nvPr>
        </p:nvSpPr>
        <p:spPr>
          <a:xfrm>
            <a:off x="612648" y="6356350"/>
            <a:ext cx="1981200" cy="365760"/>
          </a:xfrm>
          <a:prstGeom prst="rect">
            <a:avLst/>
          </a:prstGeom>
        </p:spPr>
        <p:txBody>
          <a:bodyPr/>
          <a:lstStyle/>
          <a:p>
            <a:fld id="{B19B0651-EE4F-4900-A07F-96A6BFA9D0F0}" type="slidenum">
              <a:rPr lang="ru-RU" smtClean="0">
                <a:solidFill>
                  <a:prstClr val="black"/>
                </a:solidFill>
              </a:rPr>
              <a:pPr/>
              <a:t>‹#›</a:t>
            </a:fld>
            <a:endParaRPr lang="ru-RU">
              <a:solidFill>
                <a:prstClr val="black"/>
              </a:solidFill>
            </a:endParaRPr>
          </a:p>
        </p:txBody>
      </p:sp>
      <p:sp>
        <p:nvSpPr>
          <p:cNvPr id="7" name="Прямая соединительная линия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Равнобедренный треугольник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Прямая соединительная линия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71271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Пустой слайд">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612648" y="6356350"/>
            <a:ext cx="1981200" cy="365760"/>
          </a:xfrm>
          <a:prstGeom prst="rect">
            <a:avLst/>
          </a:prstGeom>
        </p:spPr>
        <p:txBody>
          <a:bodyPr/>
          <a:lstStyle/>
          <a:p>
            <a:fld id="{B19B0651-EE4F-4900-A07F-96A6BFA9D0F0}" type="slidenum">
              <a:rPr lang="ru-RU" smtClean="0">
                <a:solidFill>
                  <a:prstClr val="black"/>
                </a:solidFill>
              </a:rPr>
              <a:pPr/>
              <a:t>‹#›</a:t>
            </a:fld>
            <a:endParaRPr lang="ru-RU">
              <a:solidFill>
                <a:prstClr val="black"/>
              </a:solidFill>
            </a:endParaRPr>
          </a:p>
        </p:txBody>
      </p:sp>
      <p:sp>
        <p:nvSpPr>
          <p:cNvPr id="7" name="Текст 6"/>
          <p:cNvSpPr>
            <a:spLocks noGrp="1"/>
          </p:cNvSpPr>
          <p:nvPr>
            <p:ph type="body" sz="quarter" idx="13"/>
          </p:nvPr>
        </p:nvSpPr>
        <p:spPr>
          <a:xfrm>
            <a:off x="3851920" y="3141092"/>
            <a:ext cx="4320480" cy="647948"/>
          </a:xfrm>
        </p:spPr>
        <p:txBody>
          <a:bodyPr/>
          <a:lstStyle>
            <a:lvl1pPr>
              <a:buNone/>
              <a:defRPr/>
            </a:lvl1pPr>
          </a:lstStyle>
          <a:p>
            <a:pPr lvl="0"/>
            <a:r>
              <a:rPr lang="ru-RU" smtClean="0"/>
              <a:t>Образец текста</a:t>
            </a:r>
          </a:p>
        </p:txBody>
      </p:sp>
      <p:sp>
        <p:nvSpPr>
          <p:cNvPr id="9" name="Рисунок 8"/>
          <p:cNvSpPr>
            <a:spLocks noGrp="1"/>
          </p:cNvSpPr>
          <p:nvPr>
            <p:ph type="pic" sz="quarter" idx="14"/>
          </p:nvPr>
        </p:nvSpPr>
        <p:spPr>
          <a:xfrm>
            <a:off x="539552" y="2780928"/>
            <a:ext cx="3024336" cy="1296144"/>
          </a:xfrm>
        </p:spPr>
        <p:txBody>
          <a:bodyPr/>
          <a:lstStyle/>
          <a:p>
            <a:r>
              <a:rPr lang="ru-RU" smtClean="0"/>
              <a:t>Вставка рисунка</a:t>
            </a:r>
            <a:endParaRPr lang="ru-RU"/>
          </a:p>
        </p:txBody>
      </p:sp>
    </p:spTree>
    <p:extLst>
      <p:ext uri="{BB962C8B-B14F-4D97-AF65-F5344CB8AC3E}">
        <p14:creationId xmlns:p14="http://schemas.microsoft.com/office/powerpoint/2010/main" val="4222375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sz="quarter" idx="10"/>
          </p:nvPr>
        </p:nvSpPr>
        <p:spPr>
          <a:xfrm>
            <a:off x="612648" y="6356350"/>
            <a:ext cx="1981200" cy="365760"/>
          </a:xfrm>
          <a:prstGeom prst="rect">
            <a:avLst/>
          </a:prstGeom>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790715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Номер слайда 2"/>
          <p:cNvSpPr>
            <a:spLocks noGrp="1"/>
          </p:cNvSpPr>
          <p:nvPr>
            <p:ph type="sldNum" sz="quarter" idx="10"/>
          </p:nvPr>
        </p:nvSpPr>
        <p:spPr>
          <a:xfrm>
            <a:off x="612648" y="6356350"/>
            <a:ext cx="1981200" cy="365760"/>
          </a:xfrm>
          <a:prstGeom prst="rect">
            <a:avLst/>
          </a:prstGeom>
        </p:spPr>
        <p:txBody>
          <a:bodyPr/>
          <a:lstStyle/>
          <a:p>
            <a:fld id="{B19B0651-EE4F-4900-A07F-96A6BFA9D0F0}"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val="3608619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ru-RU"/>
          </a:p>
        </p:txBody>
      </p:sp>
      <p:sp>
        <p:nvSpPr>
          <p:cNvPr id="33" name="Прямоугольник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Прямоугольник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11" name="Рисунок 16" descr="7-tns-media-research.jpg"/>
          <p:cNvPicPr preferRelativeResize="0">
            <a:picLocks noChangeAspect="1"/>
          </p:cNvPicPr>
          <p:nvPr/>
        </p:nvPicPr>
        <p:blipFill>
          <a:blip r:embed="rId2" cstate="print"/>
          <a:srcRect/>
          <a:stretch>
            <a:fillRect/>
          </a:stretch>
        </p:blipFill>
        <p:spPr bwMode="auto">
          <a:xfrm>
            <a:off x="6825731" y="6335005"/>
            <a:ext cx="1403869" cy="310133"/>
          </a:xfrm>
          <a:prstGeom prst="rect">
            <a:avLst/>
          </a:prstGeom>
          <a:noFill/>
          <a:ln w="9525">
            <a:noFill/>
            <a:miter lim="800000"/>
            <a:headEnd/>
            <a:tailEnd/>
          </a:ln>
        </p:spPr>
      </p:pic>
      <p:pic>
        <p:nvPicPr>
          <p:cNvPr id="12" name="Рисунок 11" descr="Kantar Network.jpg"/>
          <p:cNvPicPr preferRelativeResize="0">
            <a:picLocks noChangeAspect="1"/>
          </p:cNvPicPr>
          <p:nvPr/>
        </p:nvPicPr>
        <p:blipFill>
          <a:blip r:embed="rId3" cstate="print"/>
          <a:srcRect l="4909" t="22751" r="5074" b="10513"/>
          <a:stretch>
            <a:fillRect/>
          </a:stretch>
        </p:blipFill>
        <p:spPr bwMode="auto">
          <a:xfrm>
            <a:off x="914400" y="6427651"/>
            <a:ext cx="1951038" cy="217487"/>
          </a:xfrm>
          <a:prstGeom prst="rect">
            <a:avLst/>
          </a:prstGeom>
          <a:noFill/>
          <a:ln w="9525">
            <a:noFill/>
            <a:miter lim="800000"/>
            <a:headEnd/>
            <a:tailEnd/>
          </a:ln>
        </p:spPr>
      </p:pic>
    </p:spTree>
    <p:extLst>
      <p:ext uri="{BB962C8B-B14F-4D97-AF65-F5344CB8AC3E}">
        <p14:creationId xmlns:p14="http://schemas.microsoft.com/office/powerpoint/2010/main" val="2260207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_Титульный слайд">
    <p:spTree>
      <p:nvGrpSpPr>
        <p:cNvPr id="1" name=""/>
        <p:cNvGrpSpPr/>
        <p:nvPr/>
      </p:nvGrpSpPr>
      <p:grpSpPr>
        <a:xfrm>
          <a:off x="0" y="0"/>
          <a:ext cx="0" cy="0"/>
          <a:chOff x="0" y="0"/>
          <a:chExt cx="0" cy="0"/>
        </a:xfrm>
      </p:grpSpPr>
      <p:pic>
        <p:nvPicPr>
          <p:cNvPr id="7" name="Picture 4" descr="http://www.party-land-of-delran-nj.com/Portals/25/balloons.png"/>
          <p:cNvPicPr>
            <a:picLocks noChangeAspect="1" noChangeArrowheads="1"/>
          </p:cNvPicPr>
          <p:nvPr/>
        </p:nvPicPr>
        <p:blipFill>
          <a:blip r:embed="rId2" cstate="print"/>
          <a:srcRect/>
          <a:stretch>
            <a:fillRect/>
          </a:stretch>
        </p:blipFill>
        <p:spPr bwMode="auto">
          <a:xfrm>
            <a:off x="-32" y="0"/>
            <a:ext cx="9144032" cy="6858000"/>
          </a:xfrm>
          <a:prstGeom prst="rect">
            <a:avLst/>
          </a:prstGeom>
          <a:noFill/>
        </p:spPr>
      </p:pic>
      <p:sp>
        <p:nvSpPr>
          <p:cNvPr id="9" name="Подзаголовок 8"/>
          <p:cNvSpPr>
            <a:spLocks noGrp="1"/>
          </p:cNvSpPr>
          <p:nvPr>
            <p:ph type="subTitle" idx="1"/>
          </p:nvPr>
        </p:nvSpPr>
        <p:spPr>
          <a:xfrm>
            <a:off x="1219200" y="5124450"/>
            <a:ext cx="6089104"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ru-RU" dirty="0"/>
          </a:p>
        </p:txBody>
      </p:sp>
      <p:sp>
        <p:nvSpPr>
          <p:cNvPr id="33" name="Прямоугольник 32"/>
          <p:cNvSpPr/>
          <p:nvPr/>
        </p:nvSpPr>
        <p:spPr>
          <a:xfrm>
            <a:off x="914400" y="5048250"/>
            <a:ext cx="7330008"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Прямоугольник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pic>
        <p:nvPicPr>
          <p:cNvPr id="11" name="Рисунок 16" descr="7-tns-media-research.jpg"/>
          <p:cNvPicPr preferRelativeResize="0">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6825731" y="6335005"/>
            <a:ext cx="1403869" cy="310133"/>
          </a:xfrm>
          <a:prstGeom prst="rect">
            <a:avLst/>
          </a:prstGeom>
          <a:noFill/>
          <a:ln w="9525">
            <a:noFill/>
            <a:miter lim="800000"/>
            <a:headEnd/>
            <a:tailEnd/>
          </a:ln>
        </p:spPr>
      </p:pic>
      <p:pic>
        <p:nvPicPr>
          <p:cNvPr id="12" name="Рисунок 11" descr="Kantar Network.jpg"/>
          <p:cNvPicPr preferRelativeResize="0">
            <a:picLocks noChangeAspect="1"/>
          </p:cNvPicPr>
          <p:nvPr/>
        </p:nvPicPr>
        <p:blipFill>
          <a:blip r:embed="rId4" cstate="print"/>
          <a:srcRect l="4909" t="22751" r="5074" b="10513"/>
          <a:stretch>
            <a:fillRect/>
          </a:stretch>
        </p:blipFill>
        <p:spPr bwMode="auto">
          <a:xfrm>
            <a:off x="914400" y="6427651"/>
            <a:ext cx="1951038" cy="217487"/>
          </a:xfrm>
          <a:prstGeom prst="rect">
            <a:avLst/>
          </a:prstGeom>
          <a:noFill/>
          <a:ln w="9525">
            <a:noFill/>
            <a:miter lim="800000"/>
            <a:headEnd/>
            <a:tailEnd/>
          </a:ln>
        </p:spPr>
      </p:pic>
    </p:spTree>
    <p:extLst>
      <p:ext uri="{BB962C8B-B14F-4D97-AF65-F5344CB8AC3E}">
        <p14:creationId xmlns:p14="http://schemas.microsoft.com/office/powerpoint/2010/main" val="973644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332656"/>
            <a:ext cx="6696744" cy="1267544"/>
          </a:xfrm>
        </p:spPr>
        <p:txBody>
          <a:bodyPr/>
          <a:lstStyle>
            <a:lvl1pPr>
              <a:defRPr>
                <a:solidFill>
                  <a:schemeClr val="tx1"/>
                </a:solidFill>
              </a:defRPr>
            </a:lvl1pPr>
          </a:lstStyle>
          <a:p>
            <a:r>
              <a:rPr lang="ru-RU" smtClean="0"/>
              <a:t>Образец заголовка</a:t>
            </a:r>
            <a:endParaRPr lang="ru-RU"/>
          </a:p>
        </p:txBody>
      </p:sp>
      <p:sp>
        <p:nvSpPr>
          <p:cNvPr id="3" name="Содержимое 2"/>
          <p:cNvSpPr>
            <a:spLocks noGrp="1"/>
          </p:cNvSpPr>
          <p:nvPr>
            <p:ph idx="1"/>
          </p:nvPr>
        </p:nvSpPr>
        <p:spPr>
          <a:xfrm>
            <a:off x="1403648" y="1844824"/>
            <a:ext cx="6696744" cy="4251176"/>
          </a:xfrm>
        </p:spPr>
        <p:txBody>
          <a:bodyPr/>
          <a:lstStyle/>
          <a:p>
            <a:pPr lvl="0"/>
            <a:r>
              <a:rPr lang="ru-RU" smtClean="0"/>
              <a:t>Образец текста</a:t>
            </a:r>
          </a:p>
          <a:p>
            <a:pPr lvl="1"/>
            <a:r>
              <a:rPr lang="ru-RU" smtClean="0"/>
              <a:t>Второй уровень</a:t>
            </a:r>
          </a:p>
          <a:p>
            <a:pPr lvl="2"/>
            <a:r>
              <a:rPr lang="ru-RU" smtClean="0"/>
              <a:t>Третий уровень</a:t>
            </a:r>
          </a:p>
        </p:txBody>
      </p:sp>
      <p:sp>
        <p:nvSpPr>
          <p:cNvPr id="6" name="Номер слайда 5"/>
          <p:cNvSpPr>
            <a:spLocks noGrp="1"/>
          </p:cNvSpPr>
          <p:nvPr>
            <p:ph type="sldNum" sz="quarter" idx="12"/>
          </p:nvPr>
        </p:nvSpPr>
        <p:spPr>
          <a:xfrm>
            <a:off x="8388424" y="6248400"/>
            <a:ext cx="526976" cy="457200"/>
          </a:xfrm>
          <a:prstGeom prst="rect">
            <a:avLst/>
          </a:prstGeom>
        </p:spPr>
        <p:txBody>
          <a:bodyPr anchor="ctr"/>
          <a:lstStyle>
            <a:lvl1pPr>
              <a:defRPr sz="1800">
                <a:solidFill>
                  <a:schemeClr val="accent3"/>
                </a:solidFill>
              </a:defRPr>
            </a:lvl1pPr>
          </a:lstStyle>
          <a:p>
            <a:fld id="{B19B0651-EE4F-4900-A07F-96A6BFA9D0F0}" type="slidenum">
              <a:rPr lang="ru-RU" smtClean="0">
                <a:solidFill>
                  <a:srgbClr val="FEB80A"/>
                </a:solidFill>
              </a:rPr>
              <a:pPr/>
              <a:t>‹#›</a:t>
            </a:fld>
            <a:endParaRPr lang="ru-RU">
              <a:solidFill>
                <a:srgbClr val="FEB80A"/>
              </a:solidFill>
            </a:endParaRPr>
          </a:p>
        </p:txBody>
      </p:sp>
      <p:sp>
        <p:nvSpPr>
          <p:cNvPr id="8" name="Текст 7"/>
          <p:cNvSpPr>
            <a:spLocks noGrp="1"/>
          </p:cNvSpPr>
          <p:nvPr>
            <p:ph type="body" sz="quarter" idx="13"/>
          </p:nvPr>
        </p:nvSpPr>
        <p:spPr>
          <a:xfrm>
            <a:off x="1403648" y="6248400"/>
            <a:ext cx="6697365" cy="457200"/>
          </a:xfrm>
        </p:spPr>
        <p:txBody>
          <a:bodyPr anchor="ctr"/>
          <a:lstStyle>
            <a:lvl1pPr marL="0" indent="0">
              <a:buNone/>
              <a:defRPr sz="1600">
                <a:solidFill>
                  <a:schemeClr val="tx1">
                    <a:lumMod val="50000"/>
                    <a:lumOff val="50000"/>
                  </a:schemeClr>
                </a:solidFill>
              </a:defRPr>
            </a:lvl1pPr>
          </a:lstStyle>
          <a:p>
            <a:pPr lvl="0"/>
            <a:r>
              <a:rPr lang="ru-RU" smtClean="0"/>
              <a:t>Образец текста</a:t>
            </a:r>
          </a:p>
        </p:txBody>
      </p:sp>
    </p:spTree>
    <p:extLst>
      <p:ext uri="{BB962C8B-B14F-4D97-AF65-F5344CB8AC3E}">
        <p14:creationId xmlns:p14="http://schemas.microsoft.com/office/powerpoint/2010/main" val="1807496370"/>
      </p:ext>
    </p:extLst>
  </p:cSld>
  <p:clrMapOvr>
    <a:masterClrMapping/>
  </p:clrMapOvr>
  <p:transition>
    <p:strips dir="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DL light orange Bodytext">
    <p:spTree>
      <p:nvGrpSpPr>
        <p:cNvPr id="1" name=""/>
        <p:cNvGrpSpPr/>
        <p:nvPr/>
      </p:nvGrpSpPr>
      <p:grpSpPr>
        <a:xfrm>
          <a:off x="0" y="0"/>
          <a:ext cx="0" cy="0"/>
          <a:chOff x="0" y="0"/>
          <a:chExt cx="0" cy="0"/>
        </a:xfrm>
      </p:grpSpPr>
      <p:sp>
        <p:nvSpPr>
          <p:cNvPr id="2" name="Titel 1"/>
          <p:cNvSpPr>
            <a:spLocks noGrp="1"/>
          </p:cNvSpPr>
          <p:nvPr>
            <p:ph type="title"/>
          </p:nvPr>
        </p:nvSpPr>
        <p:spPr>
          <a:xfrm>
            <a:off x="1000100" y="245067"/>
            <a:ext cx="8001056" cy="430887"/>
          </a:xfrm>
          <a:prstGeom prst="rect">
            <a:avLst/>
          </a:prstGeom>
          <a:noFill/>
          <a:ln w="9525">
            <a:noFill/>
            <a:miter lim="800000"/>
            <a:headEnd/>
            <a:tailEnd/>
          </a:ln>
        </p:spPr>
        <p:txBody>
          <a:bodyPr wrap="square" lIns="0" tIns="0" rIns="0" bIns="0" anchor="ctr">
            <a:spAutoFit/>
          </a:bodyPr>
          <a:lstStyle>
            <a:lvl1pPr algn="l" rtl="0" eaLnBrk="1" fontAlgn="base" hangingPunct="1">
              <a:spcBef>
                <a:spcPct val="0"/>
              </a:spcBef>
              <a:spcAft>
                <a:spcPct val="0"/>
              </a:spcAft>
              <a:buSzPct val="190000"/>
              <a:defRPr lang="en-GB" sz="2800" b="0" kern="1200" dirty="0">
                <a:solidFill>
                  <a:schemeClr val="accent1">
                    <a:lumMod val="75000"/>
                  </a:schemeClr>
                </a:solidFill>
                <a:latin typeface="+mn-lt"/>
                <a:ea typeface="ヒラギノ角ゴ Pro W3" pitchFamily="-110" charset="-128"/>
                <a:cs typeface="Arial" charset="0"/>
              </a:defRPr>
            </a:lvl1pPr>
          </a:lstStyle>
          <a:p>
            <a:r>
              <a:rPr lang="ru-RU" smtClean="0"/>
              <a:t>Образец заголовка</a:t>
            </a:r>
            <a:endParaRPr lang="ru-RU" dirty="0"/>
          </a:p>
        </p:txBody>
      </p:sp>
      <p:cxnSp>
        <p:nvCxnSpPr>
          <p:cNvPr id="9" name="Straight Connector 8"/>
          <p:cNvCxnSpPr/>
          <p:nvPr/>
        </p:nvCxnSpPr>
        <p:spPr>
          <a:xfrm>
            <a:off x="785786" y="857232"/>
            <a:ext cx="8276214"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nip Diagonal Corner Rectangle 10"/>
          <p:cNvSpPr/>
          <p:nvPr/>
        </p:nvSpPr>
        <p:spPr>
          <a:xfrm flipH="1">
            <a:off x="71406" y="6286520"/>
            <a:ext cx="8173002" cy="500066"/>
          </a:xfrm>
          <a:prstGeom prst="snip2DiagRect">
            <a:avLst/>
          </a:prstGeom>
          <a:solidFill>
            <a:schemeClr val="bg1"/>
          </a:solidFill>
          <a:ln w="12700">
            <a:solidFill>
              <a:schemeClr val="bg1">
                <a:lumMod val="6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1100" dirty="0" smtClean="0">
              <a:solidFill>
                <a:prstClr val="black"/>
              </a:solidFill>
            </a:endParaRPr>
          </a:p>
          <a:p>
            <a:pPr algn="ctr"/>
            <a:endParaRPr lang="en-GB" sz="1100" dirty="0" smtClean="0">
              <a:solidFill>
                <a:prstClr val="black"/>
              </a:solidFill>
            </a:endParaRPr>
          </a:p>
        </p:txBody>
      </p:sp>
      <p:pic>
        <p:nvPicPr>
          <p:cNvPr id="18" name="Picture 17" descr="digital green.png"/>
          <p:cNvPicPr>
            <a:picLocks noChangeAspect="1"/>
          </p:cNvPicPr>
          <p:nvPr/>
        </p:nvPicPr>
        <p:blipFill>
          <a:blip r:embed="rId2" cstate="screen">
            <a:duotone>
              <a:prstClr val="black"/>
              <a:schemeClr val="accent1">
                <a:tint val="45000"/>
                <a:satMod val="400000"/>
              </a:schemeClr>
            </a:duotone>
          </a:blip>
          <a:stretch>
            <a:fillRect/>
          </a:stretch>
        </p:blipFill>
        <p:spPr>
          <a:xfrm>
            <a:off x="142844" y="214290"/>
            <a:ext cx="714380" cy="720409"/>
          </a:xfrm>
          <a:prstGeom prst="rect">
            <a:avLst/>
          </a:prstGeom>
        </p:spPr>
      </p:pic>
      <p:pic>
        <p:nvPicPr>
          <p:cNvPr id="13" name="Picture 6" descr="logo_vnz_z"/>
          <p:cNvPicPr>
            <a:picLocks noChangeAspect="1" noChangeArrowheads="1"/>
          </p:cNvPicPr>
          <p:nvPr/>
        </p:nvPicPr>
        <p:blipFill>
          <a:blip r:embed="rId3" cstate="email"/>
          <a:srcRect/>
          <a:stretch>
            <a:fillRect/>
          </a:stretch>
        </p:blipFill>
        <p:spPr bwMode="auto">
          <a:xfrm>
            <a:off x="8424000" y="6228000"/>
            <a:ext cx="700442" cy="596714"/>
          </a:xfrm>
          <a:prstGeom prst="rect">
            <a:avLst/>
          </a:prstGeom>
          <a:noFill/>
          <a:ln w="9525">
            <a:noFill/>
            <a:miter lim="800000"/>
            <a:headEnd/>
            <a:tailEnd/>
          </a:ln>
        </p:spPr>
      </p:pic>
      <p:sp>
        <p:nvSpPr>
          <p:cNvPr id="14" name="Содержимое 7"/>
          <p:cNvSpPr>
            <a:spLocks noGrp="1"/>
          </p:cNvSpPr>
          <p:nvPr>
            <p:ph sz="quarter" idx="1"/>
          </p:nvPr>
        </p:nvSpPr>
        <p:spPr>
          <a:xfrm>
            <a:off x="827584" y="1153196"/>
            <a:ext cx="7416824" cy="4896544"/>
          </a:xfrm>
        </p:spPr>
        <p:txBody>
          <a:bodyPr/>
          <a:lstStyle>
            <a:lvl1pPr>
              <a:buClr>
                <a:schemeClr val="accent1"/>
              </a:buClr>
              <a:buFont typeface="Wingdings" pitchFamily="2" charset="2"/>
              <a:buChar char="§"/>
              <a:defRPr sz="2400">
                <a:latin typeface="+mn-lt"/>
              </a:defRPr>
            </a:lvl1pPr>
            <a:lvl2pPr>
              <a:buFont typeface="Wingdings" pitchFamily="2" charset="2"/>
              <a:buChar char="§"/>
              <a:defRPr sz="2000">
                <a:latin typeface="+mn-lt"/>
              </a:defRPr>
            </a:lvl2pPr>
            <a:lvl3pPr>
              <a:buFont typeface="Wingdings" pitchFamily="2" charset="2"/>
              <a:buChar char="§"/>
              <a:defRPr sz="2000">
                <a:latin typeface="+mn-lt"/>
              </a:defRPr>
            </a:lvl3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p:txBody>
      </p:sp>
      <p:sp>
        <p:nvSpPr>
          <p:cNvPr id="12" name="Text Placeholder 14"/>
          <p:cNvSpPr>
            <a:spLocks noGrp="1"/>
          </p:cNvSpPr>
          <p:nvPr>
            <p:ph type="body" sz="quarter" idx="10"/>
          </p:nvPr>
        </p:nvSpPr>
        <p:spPr>
          <a:xfrm>
            <a:off x="827584" y="6235700"/>
            <a:ext cx="7488832" cy="571500"/>
          </a:xfrm>
        </p:spPr>
        <p:txBody>
          <a:bodyPr anchor="ctr">
            <a:noAutofit/>
          </a:bodyPr>
          <a:lstStyle>
            <a:lvl1pPr marL="0" indent="0">
              <a:lnSpc>
                <a:spcPct val="100000"/>
              </a:lnSpc>
              <a:spcBef>
                <a:spcPts val="0"/>
              </a:spcBef>
              <a:buNone/>
              <a:defRPr sz="1400">
                <a:latin typeface="+mn-lt"/>
                <a:cs typeface="Arial" pitchFamily="34" charset="0"/>
              </a:defRPr>
            </a:lvl1pPr>
            <a:lvl2pPr>
              <a:buNone/>
              <a:defRPr sz="1100"/>
            </a:lvl2pPr>
            <a:lvl3pPr>
              <a:buNone/>
              <a:defRPr sz="1050"/>
            </a:lvl3pPr>
            <a:lvl4pPr>
              <a:buNone/>
              <a:defRPr sz="1000"/>
            </a:lvl4pPr>
            <a:lvl5pPr>
              <a:buNone/>
              <a:defRPr sz="1000"/>
            </a:lvl5pPr>
          </a:lstStyle>
          <a:p>
            <a:pPr lvl="0"/>
            <a:r>
              <a:rPr lang="ru-RU" smtClean="0"/>
              <a:t>Образец текста</a:t>
            </a:r>
          </a:p>
        </p:txBody>
      </p:sp>
      <p:sp>
        <p:nvSpPr>
          <p:cNvPr id="15" name="Номер слайда 5"/>
          <p:cNvSpPr>
            <a:spLocks noGrp="1"/>
          </p:cNvSpPr>
          <p:nvPr>
            <p:ph type="sldNum" sz="quarter" idx="12"/>
          </p:nvPr>
        </p:nvSpPr>
        <p:spPr>
          <a:xfrm>
            <a:off x="251520" y="6381328"/>
            <a:ext cx="432048" cy="288032"/>
          </a:xfrm>
          <a:prstGeom prst="rect">
            <a:avLst/>
          </a:prstGeom>
        </p:spPr>
        <p:txBody>
          <a:bodyPr/>
          <a:lstStyle>
            <a:lvl1pPr>
              <a:spcBef>
                <a:spcPts val="0"/>
              </a:spcBef>
              <a:defRPr sz="1600" b="1">
                <a:solidFill>
                  <a:schemeClr val="tx1"/>
                </a:solidFill>
                <a:latin typeface="+mn-lt"/>
              </a:defRPr>
            </a:lvl1pPr>
          </a:lstStyle>
          <a:p>
            <a:fld id="{B19B0651-EE4F-4900-A07F-96A6BFA9D0F0}" type="slidenum">
              <a:rPr lang="ru-RU" smtClean="0">
                <a:solidFill>
                  <a:prstClr val="black"/>
                </a:solidFill>
              </a:rPr>
              <a:pPr/>
              <a:t>‹#›</a:t>
            </a:fld>
            <a:endParaRPr lang="ru-RU">
              <a:solidFill>
                <a:prstClr val="black"/>
              </a:solidFill>
            </a:endParaRPr>
          </a:p>
        </p:txBody>
      </p:sp>
      <p:pic>
        <p:nvPicPr>
          <p:cNvPr id="16" name="Picture 6" descr="logo_v2"/>
          <p:cNvPicPr preferRelativeResize="0">
            <a:picLocks noChangeAspect="1" noChangeArrowheads="1"/>
          </p:cNvPicPr>
          <p:nvPr/>
        </p:nvPicPr>
        <p:blipFill>
          <a:blip r:embed="rId4" cstate="print"/>
          <a:srcRect/>
          <a:stretch>
            <a:fillRect/>
          </a:stretch>
        </p:blipFill>
        <p:spPr bwMode="auto">
          <a:xfrm>
            <a:off x="36002" y="72002"/>
            <a:ext cx="855107" cy="855107"/>
          </a:xfrm>
          <a:prstGeom prst="rect">
            <a:avLst/>
          </a:prstGeom>
          <a:noFill/>
          <a:ln w="9525">
            <a:noFill/>
            <a:miter lim="800000"/>
            <a:headEnd/>
            <a:tailEnd/>
          </a:ln>
        </p:spPr>
      </p:pic>
    </p:spTree>
    <p:extLst>
      <p:ext uri="{BB962C8B-B14F-4D97-AF65-F5344CB8AC3E}">
        <p14:creationId xmlns:p14="http://schemas.microsoft.com/office/powerpoint/2010/main" val="19220050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7570788" cy="990600"/>
          </a:xfrm>
        </p:spPr>
        <p:txBody>
          <a:bodyPr>
            <a:normAutofit/>
          </a:bodyPr>
          <a:lstStyle>
            <a:lvl1pPr>
              <a:defRPr sz="3000"/>
            </a:lvl1pPr>
          </a:lstStyle>
          <a:p>
            <a:r>
              <a:rPr kumimoji="0" lang="ru-RU" smtClean="0"/>
              <a:t>Образец заголовка</a:t>
            </a:r>
            <a:endParaRPr kumimoji="0" lang="ru-RU" dirty="0"/>
          </a:p>
        </p:txBody>
      </p:sp>
      <p:sp>
        <p:nvSpPr>
          <p:cNvPr id="5" name="Нижний колонтитул 4"/>
          <p:cNvSpPr>
            <a:spLocks noGrp="1"/>
          </p:cNvSpPr>
          <p:nvPr>
            <p:ph type="ftr" sz="quarter" idx="11"/>
          </p:nvPr>
        </p:nvSpPr>
        <p:spPr/>
        <p:txBody>
          <a:bodyPr/>
          <a:lstStyle/>
          <a:p>
            <a:endParaRPr lang="ru-RU">
              <a:solidFill>
                <a:srgbClr val="4E5B6F"/>
              </a:solidFill>
            </a:endParaRPr>
          </a:p>
        </p:txBody>
      </p:sp>
      <p:sp>
        <p:nvSpPr>
          <p:cNvPr id="8" name="Содержимое 7"/>
          <p:cNvSpPr>
            <a:spLocks noGrp="1"/>
          </p:cNvSpPr>
          <p:nvPr>
            <p:ph sz="quarter" idx="1"/>
          </p:nvPr>
        </p:nvSpPr>
        <p:spPr>
          <a:xfrm>
            <a:off x="457200" y="1219200"/>
            <a:ext cx="8229600" cy="493776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ru-RU" dirty="0"/>
          </a:p>
        </p:txBody>
      </p:sp>
    </p:spTree>
    <p:extLst>
      <p:ext uri="{BB962C8B-B14F-4D97-AF65-F5344CB8AC3E}">
        <p14:creationId xmlns:p14="http://schemas.microsoft.com/office/powerpoint/2010/main" val="28212709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ru-RU" smtClean="0"/>
              <a:t>Образец заголовка</a:t>
            </a:r>
            <a:endParaRPr kumimoji="0" lang="ru-RU"/>
          </a:p>
        </p:txBody>
      </p:sp>
      <p:sp>
        <p:nvSpPr>
          <p:cNvPr id="3" name="Текст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a:xfrm>
            <a:off x="6400800" y="6355080"/>
            <a:ext cx="2286000" cy="365760"/>
          </a:xfrm>
          <a:prstGeom prst="rect">
            <a:avLst/>
          </a:prstGeom>
        </p:spPr>
        <p:txBody>
          <a:bodyPr/>
          <a:lstStyle/>
          <a:p>
            <a:fld id="{81A29435-A16D-4660-8357-4987692910E5}" type="datetime1">
              <a:rPr lang="ru-RU" smtClean="0">
                <a:solidFill>
                  <a:prstClr val="white"/>
                </a:solidFill>
              </a:rPr>
              <a:t>02.02.2021</a:t>
            </a:fld>
            <a:endParaRPr lang="ru-RU">
              <a:solidFill>
                <a:prstClr val="white"/>
              </a:solidFill>
            </a:endParaRPr>
          </a:p>
        </p:txBody>
      </p:sp>
      <p:sp>
        <p:nvSpPr>
          <p:cNvPr id="5" name="Нижний колонтитул 4"/>
          <p:cNvSpPr>
            <a:spLocks noGrp="1"/>
          </p:cNvSpPr>
          <p:nvPr>
            <p:ph type="ftr" sz="quarter" idx="11"/>
          </p:nvPr>
        </p:nvSpPr>
        <p:spPr>
          <a:xfrm>
            <a:off x="2898648" y="6355080"/>
            <a:ext cx="3474720" cy="365760"/>
          </a:xfrm>
        </p:spPr>
        <p:txBody>
          <a:bodyPr/>
          <a:lstStyle/>
          <a:p>
            <a:endParaRPr lang="ru-RU">
              <a:solidFill>
                <a:srgbClr val="D6ECFF"/>
              </a:solidFill>
            </a:endParaRPr>
          </a:p>
        </p:txBody>
      </p:sp>
      <p:sp>
        <p:nvSpPr>
          <p:cNvPr id="6" name="Номер слайда 5"/>
          <p:cNvSpPr>
            <a:spLocks noGrp="1"/>
          </p:cNvSpPr>
          <p:nvPr>
            <p:ph type="sldNum" sz="quarter" idx="12"/>
          </p:nvPr>
        </p:nvSpPr>
        <p:spPr>
          <a:xfrm>
            <a:off x="1069848" y="6355080"/>
            <a:ext cx="1520952" cy="365760"/>
          </a:xfrm>
          <a:prstGeom prst="rect">
            <a:avLst/>
          </a:prstGeom>
        </p:spPr>
        <p:txBody>
          <a:bodyPr/>
          <a:lstStyle/>
          <a:p>
            <a:fld id="{B19B0651-EE4F-4900-A07F-96A6BFA9D0F0}" type="slidenum">
              <a:rPr lang="ru-RU" smtClean="0">
                <a:solidFill>
                  <a:prstClr val="white"/>
                </a:solidFill>
              </a:rPr>
              <a:pPr/>
              <a:t>‹#›</a:t>
            </a:fld>
            <a:endParaRPr lang="ru-RU">
              <a:solidFill>
                <a:prstClr val="white"/>
              </a:solidFill>
            </a:endParaRPr>
          </a:p>
        </p:txBody>
      </p:sp>
      <p:sp>
        <p:nvSpPr>
          <p:cNvPr id="7" name="Прямоугольник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Прямоугольник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86101630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914400"/>
          </a:xfrm>
        </p:spPr>
        <p:txBody>
          <a:bodyPr/>
          <a:lstStyle/>
          <a:p>
            <a:r>
              <a:rPr kumimoji="0" lang="ru-RU" smtClean="0"/>
              <a:t>Образец заголовка</a:t>
            </a:r>
            <a:endParaRPr kumimoji="0" lang="ru-RU"/>
          </a:p>
        </p:txBody>
      </p:sp>
      <p:sp>
        <p:nvSpPr>
          <p:cNvPr id="5" name="Дата 4"/>
          <p:cNvSpPr>
            <a:spLocks noGrp="1"/>
          </p:cNvSpPr>
          <p:nvPr>
            <p:ph type="dt" sz="half" idx="10"/>
          </p:nvPr>
        </p:nvSpPr>
        <p:spPr>
          <a:xfrm>
            <a:off x="6400800" y="6356350"/>
            <a:ext cx="2289048" cy="365760"/>
          </a:xfrm>
          <a:prstGeom prst="rect">
            <a:avLst/>
          </a:prstGeom>
        </p:spPr>
        <p:txBody>
          <a:bodyPr/>
          <a:lstStyle/>
          <a:p>
            <a:fld id="{74606900-FA54-402C-BD14-25E2D96E15FB}" type="datetime1">
              <a:rPr lang="ru-RU" smtClean="0">
                <a:solidFill>
                  <a:prstClr val="black"/>
                </a:solidFill>
              </a:rPr>
              <a:t>02.02.2021</a:t>
            </a:fld>
            <a:endParaRPr lang="ru-RU">
              <a:solidFill>
                <a:prstClr val="black"/>
              </a:solidFill>
            </a:endParaRPr>
          </a:p>
        </p:txBody>
      </p:sp>
      <p:sp>
        <p:nvSpPr>
          <p:cNvPr id="6" name="Нижний колонтитул 5"/>
          <p:cNvSpPr>
            <a:spLocks noGrp="1"/>
          </p:cNvSpPr>
          <p:nvPr>
            <p:ph type="ftr" sz="quarter" idx="11"/>
          </p:nvPr>
        </p:nvSpPr>
        <p:spPr/>
        <p:txBody>
          <a:bodyPr/>
          <a:lstStyle/>
          <a:p>
            <a:endParaRPr lang="ru-RU">
              <a:solidFill>
                <a:srgbClr val="4E5B6F"/>
              </a:solidFill>
            </a:endParaRPr>
          </a:p>
        </p:txBody>
      </p:sp>
      <p:sp>
        <p:nvSpPr>
          <p:cNvPr id="7" name="Номер слайда 6"/>
          <p:cNvSpPr>
            <a:spLocks noGrp="1"/>
          </p:cNvSpPr>
          <p:nvPr>
            <p:ph type="sldNum" sz="quarter" idx="12"/>
          </p:nvPr>
        </p:nvSpPr>
        <p:spPr>
          <a:xfrm>
            <a:off x="612648" y="6356350"/>
            <a:ext cx="1981200" cy="365760"/>
          </a:xfrm>
          <a:prstGeom prst="rect">
            <a:avLst/>
          </a:prstGeom>
        </p:spPr>
        <p:txBody>
          <a:bodyPr/>
          <a:lstStyle/>
          <a:p>
            <a:fld id="{B19B0651-EE4F-4900-A07F-96A6BFA9D0F0}" type="slidenum">
              <a:rPr lang="ru-RU" smtClean="0">
                <a:solidFill>
                  <a:prstClr val="black"/>
                </a:solidFill>
              </a:rPr>
              <a:pPr/>
              <a:t>‹#›</a:t>
            </a:fld>
            <a:endParaRPr lang="ru-RU">
              <a:solidFill>
                <a:prstClr val="black"/>
              </a:solidFill>
            </a:endParaRPr>
          </a:p>
        </p:txBody>
      </p:sp>
      <p:sp>
        <p:nvSpPr>
          <p:cNvPr id="9" name="Содержимое 8"/>
          <p:cNvSpPr>
            <a:spLocks noGrp="1"/>
          </p:cNvSpPr>
          <p:nvPr>
            <p:ph sz="quarter" idx="1"/>
          </p:nvPr>
        </p:nvSpPr>
        <p:spPr>
          <a:xfrm>
            <a:off x="457200" y="1219200"/>
            <a:ext cx="4041648" cy="493776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ru-RU"/>
          </a:p>
        </p:txBody>
      </p:sp>
      <p:sp>
        <p:nvSpPr>
          <p:cNvPr id="11" name="Содержимое 10"/>
          <p:cNvSpPr>
            <a:spLocks noGrp="1"/>
          </p:cNvSpPr>
          <p:nvPr>
            <p:ph sz="quarter" idx="2"/>
          </p:nvPr>
        </p:nvSpPr>
        <p:spPr>
          <a:xfrm>
            <a:off x="4632198" y="1216152"/>
            <a:ext cx="4041648" cy="493776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ru-RU"/>
          </a:p>
        </p:txBody>
      </p:sp>
    </p:spTree>
    <p:extLst>
      <p:ext uri="{BB962C8B-B14F-4D97-AF65-F5344CB8AC3E}">
        <p14:creationId xmlns:p14="http://schemas.microsoft.com/office/powerpoint/2010/main" val="186516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914400"/>
          </a:xfrm>
        </p:spPr>
        <p:txBody>
          <a:bodyPr anchor="ctr"/>
          <a:lstStyle>
            <a:lvl1pPr>
              <a:defRPr/>
            </a:lvl1pPr>
          </a:lstStyle>
          <a:p>
            <a:r>
              <a:rPr kumimoji="0" lang="ru-RU" smtClean="0"/>
              <a:t>Образец заголовка</a:t>
            </a:r>
            <a:endParaRPr kumimoji="0" lang="ru-RU"/>
          </a:p>
        </p:txBody>
      </p:sp>
      <p:sp>
        <p:nvSpPr>
          <p:cNvPr id="3" name="Текст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7" name="Дата 6"/>
          <p:cNvSpPr>
            <a:spLocks noGrp="1"/>
          </p:cNvSpPr>
          <p:nvPr>
            <p:ph type="dt" sz="half" idx="10"/>
          </p:nvPr>
        </p:nvSpPr>
        <p:spPr>
          <a:xfrm>
            <a:off x="6400800" y="6356350"/>
            <a:ext cx="2289048" cy="365760"/>
          </a:xfrm>
          <a:prstGeom prst="rect">
            <a:avLst/>
          </a:prstGeom>
        </p:spPr>
        <p:txBody>
          <a:bodyPr/>
          <a:lstStyle/>
          <a:p>
            <a:fld id="{C2BE13DA-E828-4DA7-A7D6-603EE31FC38D}" type="datetime1">
              <a:rPr lang="ru-RU" smtClean="0">
                <a:solidFill>
                  <a:prstClr val="black"/>
                </a:solidFill>
              </a:rPr>
              <a:t>02.02.2021</a:t>
            </a:fld>
            <a:endParaRPr lang="ru-RU">
              <a:solidFill>
                <a:prstClr val="black"/>
              </a:solidFill>
            </a:endParaRPr>
          </a:p>
        </p:txBody>
      </p:sp>
      <p:sp>
        <p:nvSpPr>
          <p:cNvPr id="8" name="Нижний колонтитул 7"/>
          <p:cNvSpPr>
            <a:spLocks noGrp="1"/>
          </p:cNvSpPr>
          <p:nvPr>
            <p:ph type="ftr" sz="quarter" idx="11"/>
          </p:nvPr>
        </p:nvSpPr>
        <p:spPr/>
        <p:txBody>
          <a:bodyPr/>
          <a:lstStyle/>
          <a:p>
            <a:endParaRPr lang="ru-RU">
              <a:solidFill>
                <a:srgbClr val="4E5B6F"/>
              </a:solidFill>
            </a:endParaRPr>
          </a:p>
        </p:txBody>
      </p:sp>
      <p:sp>
        <p:nvSpPr>
          <p:cNvPr id="9" name="Номер слайда 8"/>
          <p:cNvSpPr>
            <a:spLocks noGrp="1"/>
          </p:cNvSpPr>
          <p:nvPr>
            <p:ph type="sldNum" sz="quarter" idx="12"/>
          </p:nvPr>
        </p:nvSpPr>
        <p:spPr>
          <a:xfrm>
            <a:off x="612648" y="6356350"/>
            <a:ext cx="1981200" cy="365760"/>
          </a:xfrm>
          <a:prstGeom prst="rect">
            <a:avLst/>
          </a:prstGeom>
        </p:spPr>
        <p:txBody>
          <a:bodyPr/>
          <a:lstStyle/>
          <a:p>
            <a:fld id="{B19B0651-EE4F-4900-A07F-96A6BFA9D0F0}" type="slidenum">
              <a:rPr lang="ru-RU" smtClean="0">
                <a:solidFill>
                  <a:prstClr val="black"/>
                </a:solidFill>
              </a:rPr>
              <a:pPr/>
              <a:t>‹#›</a:t>
            </a:fld>
            <a:endParaRPr lang="ru-RU">
              <a:solidFill>
                <a:prstClr val="black"/>
              </a:solidFill>
            </a:endParaRPr>
          </a:p>
        </p:txBody>
      </p:sp>
      <p:sp>
        <p:nvSpPr>
          <p:cNvPr id="11" name="Содержимое 10"/>
          <p:cNvSpPr>
            <a:spLocks noGrp="1"/>
          </p:cNvSpPr>
          <p:nvPr>
            <p:ph sz="quarter" idx="2"/>
          </p:nvPr>
        </p:nvSpPr>
        <p:spPr>
          <a:xfrm>
            <a:off x="457200" y="2133600"/>
            <a:ext cx="4038600" cy="40386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ru-RU"/>
          </a:p>
        </p:txBody>
      </p:sp>
      <p:sp>
        <p:nvSpPr>
          <p:cNvPr id="13" name="Содержимое 12"/>
          <p:cNvSpPr>
            <a:spLocks noGrp="1"/>
          </p:cNvSpPr>
          <p:nvPr>
            <p:ph sz="quarter" idx="4"/>
          </p:nvPr>
        </p:nvSpPr>
        <p:spPr>
          <a:xfrm>
            <a:off x="4648200" y="2133600"/>
            <a:ext cx="4038600" cy="40386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ru-RU"/>
          </a:p>
        </p:txBody>
      </p:sp>
    </p:spTree>
    <p:extLst>
      <p:ext uri="{BB962C8B-B14F-4D97-AF65-F5344CB8AC3E}">
        <p14:creationId xmlns:p14="http://schemas.microsoft.com/office/powerpoint/2010/main" val="245678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28600"/>
            <a:ext cx="8229600" cy="914400"/>
          </a:xfrm>
        </p:spPr>
        <p:txBody>
          <a:bodyPr/>
          <a:lstStyle/>
          <a:p>
            <a:r>
              <a:rPr kumimoji="0" lang="ru-RU" smtClean="0"/>
              <a:t>Образец заголовка</a:t>
            </a:r>
            <a:endParaRPr kumimoji="0" lang="ru-RU"/>
          </a:p>
        </p:txBody>
      </p:sp>
      <p:sp>
        <p:nvSpPr>
          <p:cNvPr id="3" name="Дата 2"/>
          <p:cNvSpPr>
            <a:spLocks noGrp="1"/>
          </p:cNvSpPr>
          <p:nvPr>
            <p:ph type="dt" sz="half" idx="10"/>
          </p:nvPr>
        </p:nvSpPr>
        <p:spPr>
          <a:xfrm>
            <a:off x="6400800" y="6356350"/>
            <a:ext cx="2289048" cy="365760"/>
          </a:xfrm>
          <a:prstGeom prst="rect">
            <a:avLst/>
          </a:prstGeom>
        </p:spPr>
        <p:txBody>
          <a:bodyPr/>
          <a:lstStyle/>
          <a:p>
            <a:fld id="{41C3C62B-B02C-45D8-885B-7B54DE75F66D}" type="datetime1">
              <a:rPr lang="ru-RU" smtClean="0">
                <a:solidFill>
                  <a:prstClr val="black"/>
                </a:solidFill>
              </a:rPr>
              <a:t>02.02.2021</a:t>
            </a:fld>
            <a:endParaRPr lang="ru-RU">
              <a:solidFill>
                <a:prstClr val="black"/>
              </a:solidFill>
            </a:endParaRPr>
          </a:p>
        </p:txBody>
      </p:sp>
      <p:sp>
        <p:nvSpPr>
          <p:cNvPr id="4" name="Нижний колонтитул 3"/>
          <p:cNvSpPr>
            <a:spLocks noGrp="1"/>
          </p:cNvSpPr>
          <p:nvPr>
            <p:ph type="ftr" sz="quarter" idx="11"/>
          </p:nvPr>
        </p:nvSpPr>
        <p:spPr/>
        <p:txBody>
          <a:bodyPr/>
          <a:lstStyle/>
          <a:p>
            <a:endParaRPr lang="ru-RU">
              <a:solidFill>
                <a:srgbClr val="4E5B6F"/>
              </a:solidFill>
            </a:endParaRPr>
          </a:p>
        </p:txBody>
      </p:sp>
      <p:sp>
        <p:nvSpPr>
          <p:cNvPr id="5" name="Номер слайда 4"/>
          <p:cNvSpPr>
            <a:spLocks noGrp="1"/>
          </p:cNvSpPr>
          <p:nvPr>
            <p:ph type="sldNum" sz="quarter" idx="12"/>
          </p:nvPr>
        </p:nvSpPr>
        <p:spPr>
          <a:xfrm>
            <a:off x="612648" y="6356350"/>
            <a:ext cx="1981200" cy="365760"/>
          </a:xfrm>
          <a:prstGeom prst="rect">
            <a:avLst/>
          </a:prstGeom>
        </p:spPr>
        <p:txBody>
          <a:bodyPr/>
          <a:lstStyle/>
          <a:p>
            <a:fld id="{B19B0651-EE4F-4900-A07F-96A6BFA9D0F0}" type="slidenum">
              <a:rPr lang="ru-RU" smtClean="0">
                <a:solidFill>
                  <a:prstClr val="black"/>
                </a:solidFill>
              </a:rPr>
              <a:pPr/>
              <a:t>‹#›</a:t>
            </a:fld>
            <a:endParaRPr lang="ru-RU">
              <a:solidFill>
                <a:prstClr val="black"/>
              </a:solidFill>
            </a:endParaRPr>
          </a:p>
        </p:txBody>
      </p:sp>
      <p:sp>
        <p:nvSpPr>
          <p:cNvPr id="6" name="Равнобедренный треугольник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008967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6400800" y="6356350"/>
            <a:ext cx="2289048" cy="365760"/>
          </a:xfrm>
          <a:prstGeom prst="rect">
            <a:avLst/>
          </a:prstGeom>
        </p:spPr>
        <p:txBody>
          <a:bodyPr/>
          <a:lstStyle/>
          <a:p>
            <a:fld id="{23DD6C80-6CF0-4F52-9BDD-EF7130E3FFA2}" type="datetime1">
              <a:rPr lang="ru-RU" smtClean="0">
                <a:solidFill>
                  <a:prstClr val="black"/>
                </a:solidFill>
              </a:rPr>
              <a:t>02.02.2021</a:t>
            </a:fld>
            <a:endParaRPr lang="ru-RU">
              <a:solidFill>
                <a:prstClr val="black"/>
              </a:solidFill>
            </a:endParaRPr>
          </a:p>
        </p:txBody>
      </p:sp>
      <p:sp>
        <p:nvSpPr>
          <p:cNvPr id="3" name="Нижний колонтитул 2"/>
          <p:cNvSpPr>
            <a:spLocks noGrp="1"/>
          </p:cNvSpPr>
          <p:nvPr>
            <p:ph type="ftr" sz="quarter" idx="11"/>
          </p:nvPr>
        </p:nvSpPr>
        <p:spPr/>
        <p:txBody>
          <a:bodyPr/>
          <a:lstStyle/>
          <a:p>
            <a:endParaRPr lang="ru-RU">
              <a:solidFill>
                <a:srgbClr val="4E5B6F"/>
              </a:solidFill>
            </a:endParaRPr>
          </a:p>
        </p:txBody>
      </p:sp>
      <p:sp>
        <p:nvSpPr>
          <p:cNvPr id="4" name="Номер слайда 3"/>
          <p:cNvSpPr>
            <a:spLocks noGrp="1"/>
          </p:cNvSpPr>
          <p:nvPr>
            <p:ph type="sldNum" sz="quarter" idx="12"/>
          </p:nvPr>
        </p:nvSpPr>
        <p:spPr>
          <a:xfrm>
            <a:off x="612648" y="6356350"/>
            <a:ext cx="1981200" cy="365760"/>
          </a:xfrm>
          <a:prstGeom prst="rect">
            <a:avLst/>
          </a:prstGeom>
        </p:spPr>
        <p:txBody>
          <a:bodyPr/>
          <a:lstStyle/>
          <a:p>
            <a:fld id="{B19B0651-EE4F-4900-A07F-96A6BFA9D0F0}" type="slidenum">
              <a:rPr lang="ru-RU" smtClean="0">
                <a:solidFill>
                  <a:prstClr val="black"/>
                </a:solidFill>
              </a:rPr>
              <a:pPr/>
              <a:t>‹#›</a:t>
            </a:fld>
            <a:endParaRPr lang="ru-RU">
              <a:solidFill>
                <a:prstClr val="black"/>
              </a:solidFill>
            </a:endParaRPr>
          </a:p>
        </p:txBody>
      </p:sp>
      <p:sp>
        <p:nvSpPr>
          <p:cNvPr id="5" name="Прямая соединительная линия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Равнобедренный треугольник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521135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ru-RU" smtClean="0"/>
              <a:t>Образец заголовка</a:t>
            </a:r>
            <a:endParaRPr kumimoji="0" lang="ru-RU"/>
          </a:p>
        </p:txBody>
      </p:sp>
      <p:sp>
        <p:nvSpPr>
          <p:cNvPr id="3" name="Текст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400800" y="6356350"/>
            <a:ext cx="2289048" cy="365760"/>
          </a:xfrm>
          <a:prstGeom prst="rect">
            <a:avLst/>
          </a:prstGeom>
        </p:spPr>
        <p:txBody>
          <a:bodyPr/>
          <a:lstStyle/>
          <a:p>
            <a:fld id="{4A6FA51F-E592-4B75-9B3B-5B333F4C0D39}" type="datetime1">
              <a:rPr lang="ru-RU" smtClean="0">
                <a:solidFill>
                  <a:prstClr val="black"/>
                </a:solidFill>
              </a:rPr>
              <a:t>02.02.2021</a:t>
            </a:fld>
            <a:endParaRPr lang="ru-RU">
              <a:solidFill>
                <a:prstClr val="black"/>
              </a:solidFill>
            </a:endParaRPr>
          </a:p>
        </p:txBody>
      </p:sp>
      <p:sp>
        <p:nvSpPr>
          <p:cNvPr id="6" name="Нижний колонтитул 5"/>
          <p:cNvSpPr>
            <a:spLocks noGrp="1"/>
          </p:cNvSpPr>
          <p:nvPr>
            <p:ph type="ftr" sz="quarter" idx="11"/>
          </p:nvPr>
        </p:nvSpPr>
        <p:spPr/>
        <p:txBody>
          <a:bodyPr/>
          <a:lstStyle/>
          <a:p>
            <a:endParaRPr lang="ru-RU">
              <a:solidFill>
                <a:srgbClr val="4E5B6F"/>
              </a:solidFill>
            </a:endParaRPr>
          </a:p>
        </p:txBody>
      </p:sp>
      <p:sp>
        <p:nvSpPr>
          <p:cNvPr id="7" name="Номер слайда 6"/>
          <p:cNvSpPr>
            <a:spLocks noGrp="1"/>
          </p:cNvSpPr>
          <p:nvPr>
            <p:ph type="sldNum" sz="quarter" idx="12"/>
          </p:nvPr>
        </p:nvSpPr>
        <p:spPr>
          <a:xfrm>
            <a:off x="612648" y="6356350"/>
            <a:ext cx="1981200" cy="365760"/>
          </a:xfrm>
          <a:prstGeom prst="rect">
            <a:avLst/>
          </a:prstGeom>
        </p:spPr>
        <p:txBody>
          <a:bodyPr/>
          <a:lstStyle/>
          <a:p>
            <a:fld id="{B19B0651-EE4F-4900-A07F-96A6BFA9D0F0}" type="slidenum">
              <a:rPr lang="ru-RU" smtClean="0">
                <a:solidFill>
                  <a:prstClr val="black"/>
                </a:solidFill>
              </a:rPr>
              <a:pPr/>
              <a:t>‹#›</a:t>
            </a:fld>
            <a:endParaRPr lang="ru-RU">
              <a:solidFill>
                <a:prstClr val="black"/>
              </a:solidFill>
            </a:endParaRPr>
          </a:p>
        </p:txBody>
      </p:sp>
      <p:sp>
        <p:nvSpPr>
          <p:cNvPr id="8" name="Прямая соединительная линия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Прямая соединительная линия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Равнобедренный треугольник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Содержимое 11"/>
          <p:cNvSpPr>
            <a:spLocks noGrp="1"/>
          </p:cNvSpPr>
          <p:nvPr>
            <p:ph sz="quarter" idx="1"/>
          </p:nvPr>
        </p:nvSpPr>
        <p:spPr>
          <a:xfrm>
            <a:off x="304800" y="304800"/>
            <a:ext cx="57150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ru-RU"/>
          </a:p>
        </p:txBody>
      </p:sp>
    </p:spTree>
    <p:extLst>
      <p:ext uri="{BB962C8B-B14F-4D97-AF65-F5344CB8AC3E}">
        <p14:creationId xmlns:p14="http://schemas.microsoft.com/office/powerpoint/2010/main" val="393156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ru-RU" smtClean="0"/>
              <a:t>Образец заголовка</a:t>
            </a:r>
            <a:endParaRPr kumimoji="0" lang="ru-RU"/>
          </a:p>
        </p:txBody>
      </p:sp>
      <p:sp>
        <p:nvSpPr>
          <p:cNvPr id="3" name="Рисунок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ru-RU" smtClean="0"/>
              <a:t>Вставка рисунка</a:t>
            </a:r>
            <a:endParaRPr kumimoji="0" lang="ru-RU" dirty="0"/>
          </a:p>
        </p:txBody>
      </p:sp>
      <p:sp>
        <p:nvSpPr>
          <p:cNvPr id="4" name="Текст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6400800" y="6356350"/>
            <a:ext cx="2289048" cy="365760"/>
          </a:xfrm>
          <a:prstGeom prst="rect">
            <a:avLst/>
          </a:prstGeom>
        </p:spPr>
        <p:txBody>
          <a:bodyPr/>
          <a:lstStyle/>
          <a:p>
            <a:fld id="{28F8EB4B-0E92-4299-9592-F99E4407CF25}" type="datetime1">
              <a:rPr lang="ru-RU" smtClean="0">
                <a:solidFill>
                  <a:prstClr val="white"/>
                </a:solidFill>
              </a:rPr>
              <a:t>02.02.2021</a:t>
            </a:fld>
            <a:endParaRPr lang="ru-RU">
              <a:solidFill>
                <a:prstClr val="white"/>
              </a:solidFill>
            </a:endParaRPr>
          </a:p>
        </p:txBody>
      </p:sp>
      <p:sp>
        <p:nvSpPr>
          <p:cNvPr id="6" name="Нижний колонтитул 5"/>
          <p:cNvSpPr>
            <a:spLocks noGrp="1"/>
          </p:cNvSpPr>
          <p:nvPr>
            <p:ph type="ftr" sz="quarter" idx="11"/>
          </p:nvPr>
        </p:nvSpPr>
        <p:spPr/>
        <p:txBody>
          <a:bodyPr/>
          <a:lstStyle/>
          <a:p>
            <a:endParaRPr lang="ru-RU">
              <a:solidFill>
                <a:srgbClr val="D6ECFF"/>
              </a:solidFill>
            </a:endParaRPr>
          </a:p>
        </p:txBody>
      </p:sp>
      <p:sp>
        <p:nvSpPr>
          <p:cNvPr id="7" name="Номер слайда 6"/>
          <p:cNvSpPr>
            <a:spLocks noGrp="1"/>
          </p:cNvSpPr>
          <p:nvPr>
            <p:ph type="sldNum" sz="quarter" idx="12"/>
          </p:nvPr>
        </p:nvSpPr>
        <p:spPr>
          <a:xfrm>
            <a:off x="612648" y="6356350"/>
            <a:ext cx="1981200" cy="365760"/>
          </a:xfrm>
          <a:prstGeom prst="rect">
            <a:avLst/>
          </a:prstGeom>
        </p:spPr>
        <p:txBody>
          <a:bodyPr/>
          <a:lstStyle/>
          <a:p>
            <a:fld id="{B19B0651-EE4F-4900-A07F-96A6BFA9D0F0}" type="slidenum">
              <a:rPr lang="ru-RU" smtClean="0">
                <a:solidFill>
                  <a:prstClr val="white"/>
                </a:solidFill>
              </a:rPr>
              <a:pPr/>
              <a:t>‹#›</a:t>
            </a:fld>
            <a:endParaRPr lang="ru-RU">
              <a:solidFill>
                <a:prstClr val="white"/>
              </a:solidFill>
            </a:endParaRPr>
          </a:p>
        </p:txBody>
      </p:sp>
      <p:sp>
        <p:nvSpPr>
          <p:cNvPr id="8" name="Прямая соединительная линия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Равнобедренный треугольник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Прямоугольник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14920193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44000">
              <a:schemeClr val="accent1">
                <a:lumMod val="75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152400"/>
            <a:ext cx="7859216" cy="990600"/>
          </a:xfrm>
          <a:prstGeom prst="rect">
            <a:avLst/>
          </a:prstGeom>
        </p:spPr>
        <p:txBody>
          <a:bodyPr vert="horz" anchor="b" anchorCtr="0">
            <a:normAutofit/>
          </a:bodyPr>
          <a:lstStyle/>
          <a:p>
            <a:r>
              <a:rPr kumimoji="0" lang="ru-RU" smtClean="0"/>
              <a:t>Образец заголовка</a:t>
            </a:r>
            <a:endParaRPr kumimoji="0" lang="ru-RU" dirty="0"/>
          </a:p>
        </p:txBody>
      </p:sp>
      <p:sp>
        <p:nvSpPr>
          <p:cNvPr id="13" name="Текст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ru-RU" dirty="0"/>
          </a:p>
        </p:txBody>
      </p:sp>
      <p:sp>
        <p:nvSpPr>
          <p:cNvPr id="3" name="Нижний колонтитул 2"/>
          <p:cNvSpPr>
            <a:spLocks noGrp="1"/>
          </p:cNvSpPr>
          <p:nvPr>
            <p:ph type="ftr" sz="quarter" idx="3"/>
          </p:nvPr>
        </p:nvSpPr>
        <p:spPr>
          <a:xfrm>
            <a:off x="611560" y="6381328"/>
            <a:ext cx="5688632" cy="365760"/>
          </a:xfrm>
          <a:prstGeom prst="rect">
            <a:avLst/>
          </a:prstGeom>
        </p:spPr>
        <p:txBody>
          <a:bodyPr vert="horz"/>
          <a:lstStyle>
            <a:lvl1pPr algn="l" eaLnBrk="1" latinLnBrk="0" hangingPunct="1">
              <a:defRPr kumimoji="0" sz="1100">
                <a:solidFill>
                  <a:schemeClr val="tx2"/>
                </a:solidFill>
                <a:latin typeface="Arial" pitchFamily="34" charset="0"/>
                <a:cs typeface="Arial" pitchFamily="34" charset="0"/>
              </a:defRPr>
            </a:lvl1pPr>
          </a:lstStyle>
          <a:p>
            <a:endParaRPr lang="ru-RU">
              <a:solidFill>
                <a:srgbClr val="4E5B6F"/>
              </a:solidFill>
            </a:endParaRPr>
          </a:p>
        </p:txBody>
      </p:sp>
      <p:sp>
        <p:nvSpPr>
          <p:cNvPr id="28" name="Прямая соединительная линия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Прямая соединительная линия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Равнобедренный треугольник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4774517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iming>
    <p:tnLst>
      <p:par>
        <p:cTn id="1" dur="indefinite" restart="never" nodeType="tmRoot"/>
      </p:par>
    </p:tnLst>
  </p:timing>
  <p:hf hdr="0" ftr="0" dt="0"/>
  <p:txStyles>
    <p:titleStyle>
      <a:lvl1pPr algn="l" rtl="0" eaLnBrk="1" latinLnBrk="0" hangingPunct="1">
        <a:spcBef>
          <a:spcPct val="0"/>
        </a:spcBef>
        <a:buNone/>
        <a:defRPr kumimoji="0" sz="3200" kern="1200">
          <a:solidFill>
            <a:schemeClr val="tx1"/>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8.xml"/><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slideLayout" Target="../slideLayouts/slideLayout8.xml"/><Relationship Id="rId1" Type="http://schemas.openxmlformats.org/officeDocument/2006/relationships/themeOverride" Target="../theme/themeOverride1.xml"/><Relationship Id="rId4"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8.xml"/><Relationship Id="rId5" Type="http://schemas.openxmlformats.org/officeDocument/2006/relationships/image" Target="../media/image62.jpeg"/><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8.xml"/><Relationship Id="rId4" Type="http://schemas.openxmlformats.org/officeDocument/2006/relationships/image" Target="../media/image66.JPG"/></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8.xml"/><Relationship Id="rId4" Type="http://schemas.openxmlformats.org/officeDocument/2006/relationships/image" Target="../media/image69.jpe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xml"/><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30000">
              <a:schemeClr val="accent1">
                <a:lumMod val="75000"/>
              </a:schemeClr>
            </a:gs>
            <a:gs pos="0">
              <a:schemeClr val="accent1">
                <a:lumMod val="5000"/>
                <a:lumOff val="95000"/>
              </a:schemeClr>
            </a:gs>
            <a:gs pos="78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20613" y="3501008"/>
            <a:ext cx="9036496" cy="2088232"/>
          </a:xfrm>
        </p:spPr>
        <p:txBody>
          <a:bodyPr anchor="ctr">
            <a:normAutofit/>
          </a:bodyPr>
          <a:lstStyle/>
          <a:p>
            <a:pPr algn="ctr"/>
            <a:r>
              <a:rPr lang="ru-RU" sz="4800" spc="500" dirty="0" smtClean="0">
                <a:solidFill>
                  <a:srgbClr val="002060"/>
                </a:solidFill>
                <a:latin typeface="Impact" panose="020B0806030902050204" pitchFamily="34" charset="0"/>
              </a:rPr>
              <a:t>ОТЧЕТ</a:t>
            </a:r>
            <a:r>
              <a:rPr lang="ru-RU" sz="2400" dirty="0" smtClean="0">
                <a:solidFill>
                  <a:srgbClr val="002060"/>
                </a:solidFill>
                <a:latin typeface="Calibri" panose="020F0502020204030204" pitchFamily="34" charset="0"/>
              </a:rPr>
              <a:t/>
            </a:r>
            <a:br>
              <a:rPr lang="ru-RU" sz="2400" dirty="0" smtClean="0">
                <a:solidFill>
                  <a:srgbClr val="002060"/>
                </a:solidFill>
                <a:latin typeface="Calibri" panose="020F0502020204030204" pitchFamily="34" charset="0"/>
              </a:rPr>
            </a:br>
            <a:r>
              <a:rPr lang="ru-RU" sz="2400" dirty="0" smtClean="0">
                <a:solidFill>
                  <a:srgbClr val="002060"/>
                </a:solidFill>
                <a:latin typeface="Impact" panose="020B0806030902050204" pitchFamily="34" charset="0"/>
              </a:rPr>
              <a:t>директора ГБУ «</a:t>
            </a:r>
            <a:r>
              <a:rPr lang="ru-RU" sz="2400" dirty="0" err="1" smtClean="0">
                <a:solidFill>
                  <a:srgbClr val="002060"/>
                </a:solidFill>
                <a:latin typeface="Impact" panose="020B0806030902050204" pitchFamily="34" charset="0"/>
              </a:rPr>
              <a:t>Жилищник</a:t>
            </a:r>
            <a:r>
              <a:rPr lang="ru-RU" sz="2400" dirty="0" smtClean="0">
                <a:solidFill>
                  <a:srgbClr val="002060"/>
                </a:solidFill>
                <a:latin typeface="Impact" panose="020B0806030902050204" pitchFamily="34" charset="0"/>
              </a:rPr>
              <a:t> района Митино»</a:t>
            </a:r>
            <a:br>
              <a:rPr lang="ru-RU" sz="2400" dirty="0" smtClean="0">
                <a:solidFill>
                  <a:srgbClr val="002060"/>
                </a:solidFill>
                <a:latin typeface="Impact" panose="020B0806030902050204" pitchFamily="34" charset="0"/>
              </a:rPr>
            </a:br>
            <a:r>
              <a:rPr lang="ru-RU" sz="2400" dirty="0" smtClean="0">
                <a:solidFill>
                  <a:srgbClr val="002060"/>
                </a:solidFill>
                <a:latin typeface="Impact" panose="020B0806030902050204" pitchFamily="34" charset="0"/>
              </a:rPr>
              <a:t>на заседании совета депутатов муниципального округа Митино</a:t>
            </a:r>
            <a:r>
              <a:rPr lang="ru-RU" sz="2400" b="1" dirty="0" smtClean="0">
                <a:latin typeface="Calibri" panose="020F0502020204030204" pitchFamily="34" charset="0"/>
              </a:rPr>
              <a:t/>
            </a:r>
            <a:br>
              <a:rPr lang="ru-RU" sz="2400" b="1" dirty="0" smtClean="0">
                <a:latin typeface="Calibri" panose="020F0502020204030204" pitchFamily="34" charset="0"/>
              </a:rPr>
            </a:br>
            <a:r>
              <a:rPr lang="ru-RU" sz="2400" b="1" dirty="0" smtClean="0">
                <a:solidFill>
                  <a:srgbClr val="002060"/>
                </a:solidFill>
                <a:latin typeface="Impact" panose="020B0806030902050204" pitchFamily="34" charset="0"/>
              </a:rPr>
              <a:t>за 2020 ГОД</a:t>
            </a:r>
            <a:endParaRPr lang="ru-RU" sz="2400" dirty="0">
              <a:solidFill>
                <a:srgbClr val="002060"/>
              </a:solidFill>
              <a:latin typeface="Impact" panose="020B0806030902050204" pitchFamily="34"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20688"/>
            <a:ext cx="9144000" cy="2213216"/>
          </a:xfrm>
          <a:prstGeom prst="rect">
            <a:avLst/>
          </a:prstGeom>
        </p:spPr>
      </p:pic>
    </p:spTree>
    <p:extLst>
      <p:ext uri="{BB962C8B-B14F-4D97-AF65-F5344CB8AC3E}">
        <p14:creationId xmlns:p14="http://schemas.microsoft.com/office/powerpoint/2010/main" val="4152815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0" y="2599729"/>
            <a:ext cx="4557192" cy="1658541"/>
          </a:xfrm>
        </p:spPr>
        <p:txBody>
          <a:bodyPr>
            <a:normAutofit fontScale="90000"/>
          </a:bodyPr>
          <a:lstStyle/>
          <a:p>
            <a:r>
              <a:rPr lang="ru-RU" sz="2000" dirty="0"/>
              <a:t>На производственной базе располагается также собственная аварийная служба, оснащённая необходимыми техникой, оборудованием и аварийным запасом материалов.</a:t>
            </a:r>
          </a:p>
        </p:txBody>
      </p:sp>
      <p:sp>
        <p:nvSpPr>
          <p:cNvPr id="4" name="Номер слайда 3"/>
          <p:cNvSpPr>
            <a:spLocks noGrp="1"/>
          </p:cNvSpPr>
          <p:nvPr>
            <p:ph type="sldNum" sz="quarter" idx="12"/>
          </p:nvPr>
        </p:nvSpPr>
        <p:spPr>
          <a:xfrm>
            <a:off x="611560" y="6356350"/>
            <a:ext cx="8064896" cy="365760"/>
          </a:xfrm>
          <a:prstGeom prst="rect">
            <a:avLst/>
          </a:prstGeom>
        </p:spPr>
        <p:txBody>
          <a:bodyPr/>
          <a:lstStyle/>
          <a:p>
            <a:pPr algn="r"/>
            <a:fld id="{B19B0651-EE4F-4900-A07F-96A6BFA9D0F0}" type="slidenum">
              <a:rPr lang="ru-RU" smtClean="0"/>
              <a:pPr algn="r"/>
              <a:t>10</a:t>
            </a:fld>
            <a:endParaRPr lang="ru-RU" dirty="0"/>
          </a:p>
        </p:txBody>
      </p:sp>
      <p:pic>
        <p:nvPicPr>
          <p:cNvPr id="9" name="Рисунок 8"/>
          <p:cNvPicPr>
            <a:picLocks noChangeAspect="1"/>
          </p:cNvPicPr>
          <p:nvPr/>
        </p:nvPicPr>
        <p:blipFill rotWithShape="1">
          <a:blip r:embed="rId2" cstate="print">
            <a:extLst>
              <a:ext uri="{28A0092B-C50C-407E-A947-70E740481C1C}">
                <a14:useLocalDpi xmlns:a14="http://schemas.microsoft.com/office/drawing/2010/main" val="0"/>
              </a:ext>
            </a:extLst>
          </a:blip>
          <a:srcRect b="11119"/>
          <a:stretch/>
        </p:blipFill>
        <p:spPr>
          <a:xfrm>
            <a:off x="4572000" y="4302943"/>
            <a:ext cx="3605722" cy="2403599"/>
          </a:xfrm>
          <a:prstGeom prst="rect">
            <a:avLst/>
          </a:prstGeom>
          <a:effectLst>
            <a:softEdge rad="63500"/>
          </a:effectLst>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t="9815" b="8911"/>
          <a:stretch/>
        </p:blipFill>
        <p:spPr>
          <a:xfrm>
            <a:off x="4572000" y="151457"/>
            <a:ext cx="4016498" cy="2448272"/>
          </a:xfrm>
          <a:prstGeom prst="rect">
            <a:avLst/>
          </a:prstGeom>
          <a:effectLst>
            <a:softEdge rad="63500"/>
          </a:effectLst>
        </p:spPr>
      </p:pic>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b="20906"/>
          <a:stretch/>
        </p:blipFill>
        <p:spPr>
          <a:xfrm>
            <a:off x="566152" y="151457"/>
            <a:ext cx="3465154" cy="2053407"/>
          </a:xfrm>
          <a:prstGeom prst="rect">
            <a:avLst/>
          </a:prstGeom>
          <a:effectLst>
            <a:softEdge rad="63500"/>
          </a:effec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374" y="2457316"/>
            <a:ext cx="3454874" cy="1943367"/>
          </a:xfrm>
          <a:prstGeom prst="rect">
            <a:avLst/>
          </a:prstGeom>
          <a:effectLst>
            <a:softEdge rad="63500"/>
          </a:effectLst>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b="20657"/>
          <a:stretch/>
        </p:blipFill>
        <p:spPr>
          <a:xfrm>
            <a:off x="566152" y="4653136"/>
            <a:ext cx="3480460" cy="2068974"/>
          </a:xfrm>
          <a:prstGeom prst="rect">
            <a:avLst/>
          </a:prstGeom>
          <a:effectLst>
            <a:softEdge rad="63500"/>
          </a:effectLst>
        </p:spPr>
      </p:pic>
    </p:spTree>
    <p:extLst>
      <p:ext uri="{BB962C8B-B14F-4D97-AF65-F5344CB8AC3E}">
        <p14:creationId xmlns:p14="http://schemas.microsoft.com/office/powerpoint/2010/main" val="36779953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435280" cy="990600"/>
          </a:xfrm>
        </p:spPr>
        <p:txBody>
          <a:bodyPr>
            <a:normAutofit fontScale="90000"/>
          </a:bodyPr>
          <a:lstStyle/>
          <a:p>
            <a:r>
              <a:rPr lang="ru-RU" b="1" dirty="0"/>
              <a:t>Выполнение государственного задания и плана финансово-хозяйственной деятельности</a:t>
            </a:r>
          </a:p>
        </p:txBody>
      </p:sp>
      <p:sp>
        <p:nvSpPr>
          <p:cNvPr id="3" name="Объект 2"/>
          <p:cNvSpPr>
            <a:spLocks noGrp="1"/>
          </p:cNvSpPr>
          <p:nvPr>
            <p:ph sz="quarter" idx="1"/>
          </p:nvPr>
        </p:nvSpPr>
        <p:spPr>
          <a:xfrm>
            <a:off x="155648" y="1268760"/>
            <a:ext cx="8712968" cy="5238328"/>
          </a:xfrm>
        </p:spPr>
        <p:txBody>
          <a:bodyPr>
            <a:noAutofit/>
          </a:bodyPr>
          <a:lstStyle/>
          <a:p>
            <a:pPr>
              <a:lnSpc>
                <a:spcPct val="90000"/>
              </a:lnSpc>
              <a:spcBef>
                <a:spcPts val="0"/>
              </a:spcBef>
            </a:pPr>
            <a:r>
              <a:rPr lang="ru-RU" sz="1800" dirty="0"/>
              <a:t>Для ГБУ «</a:t>
            </a:r>
            <a:r>
              <a:rPr lang="ru-RU" sz="1800" dirty="0" err="1"/>
              <a:t>Жилищник</a:t>
            </a:r>
            <a:r>
              <a:rPr lang="ru-RU" sz="1800" dirty="0"/>
              <a:t> района Митино» на 2020 год было утверждено государственное задание в сумме </a:t>
            </a:r>
            <a:r>
              <a:rPr lang="ru-RU" sz="1800" b="1" dirty="0"/>
              <a:t>757 239 104,71</a:t>
            </a:r>
            <a:r>
              <a:rPr lang="ru-RU" sz="1800" dirty="0"/>
              <a:t> руб., в рамках которого выполнялись следующие работы:</a:t>
            </a:r>
          </a:p>
          <a:p>
            <a:pPr>
              <a:lnSpc>
                <a:spcPct val="90000"/>
              </a:lnSpc>
              <a:spcBef>
                <a:spcPts val="0"/>
              </a:spcBef>
            </a:pPr>
            <a:r>
              <a:rPr lang="ru-RU" sz="1800" dirty="0"/>
              <a:t>- содержание дворовых территорий на сумму </a:t>
            </a:r>
            <a:r>
              <a:rPr lang="ru-RU" sz="1800" b="1" dirty="0"/>
              <a:t>315</a:t>
            </a:r>
            <a:r>
              <a:rPr lang="ru-RU" sz="1800" dirty="0"/>
              <a:t> млн </a:t>
            </a:r>
            <a:r>
              <a:rPr lang="ru-RU" sz="1800" b="1" dirty="0"/>
              <a:t>948</a:t>
            </a:r>
            <a:r>
              <a:rPr lang="ru-RU" sz="1800" dirty="0"/>
              <a:t> тыс.;</a:t>
            </a:r>
          </a:p>
          <a:p>
            <a:pPr>
              <a:lnSpc>
                <a:spcPct val="90000"/>
              </a:lnSpc>
              <a:spcBef>
                <a:spcPts val="0"/>
              </a:spcBef>
            </a:pPr>
            <a:r>
              <a:rPr lang="ru-RU" sz="1800" dirty="0"/>
              <a:t>- благоустройство дворовых территорий жилой застройки на сумму </a:t>
            </a:r>
            <a:r>
              <a:rPr lang="ru-RU" sz="1800" b="1" dirty="0"/>
              <a:t>63</a:t>
            </a:r>
            <a:r>
              <a:rPr lang="ru-RU" sz="1800" dirty="0"/>
              <a:t> млн. </a:t>
            </a:r>
            <a:r>
              <a:rPr lang="ru-RU" sz="1800" b="1" dirty="0"/>
              <a:t>709</a:t>
            </a:r>
            <a:r>
              <a:rPr lang="ru-RU" sz="1800" dirty="0"/>
              <a:t> тыс.;</a:t>
            </a:r>
          </a:p>
          <a:p>
            <a:pPr>
              <a:lnSpc>
                <a:spcPct val="90000"/>
              </a:lnSpc>
              <a:spcBef>
                <a:spcPts val="0"/>
              </a:spcBef>
            </a:pPr>
            <a:r>
              <a:rPr lang="ru-RU" sz="1800" dirty="0"/>
              <a:t>- реализация мероприятий по развитию районов города Москвы в рамках стимулирования участия управ районов города Москвы в работе по обеспечению построения доходов по источникам, определённым </a:t>
            </a:r>
            <a:r>
              <a:rPr lang="ru-RU" sz="1800" dirty="0" err="1"/>
              <a:t>п.п</a:t>
            </a:r>
            <a:r>
              <a:rPr lang="ru-RU" sz="1800" dirty="0"/>
              <a:t>. 1.1, 1.2, 1,3 постановления Правительства Москвы от 26.12.2012г. № 849-ПП:</a:t>
            </a:r>
          </a:p>
          <a:p>
            <a:pPr>
              <a:lnSpc>
                <a:spcPct val="90000"/>
              </a:lnSpc>
              <a:spcBef>
                <a:spcPts val="0"/>
              </a:spcBef>
            </a:pPr>
            <a:r>
              <a:rPr lang="ru-RU" sz="1800" dirty="0"/>
              <a:t>- дворы на сумму </a:t>
            </a:r>
            <a:r>
              <a:rPr lang="ru-RU" sz="1800" b="1" dirty="0"/>
              <a:t>42</a:t>
            </a:r>
            <a:r>
              <a:rPr lang="ru-RU" sz="1800" dirty="0"/>
              <a:t> млн. </a:t>
            </a:r>
            <a:r>
              <a:rPr lang="ru-RU" sz="1800" b="1" dirty="0"/>
              <a:t>539</a:t>
            </a:r>
            <a:r>
              <a:rPr lang="ru-RU" sz="1800" dirty="0"/>
              <a:t> тыс. руб.;</a:t>
            </a:r>
          </a:p>
          <a:p>
            <a:pPr>
              <a:lnSpc>
                <a:spcPct val="90000"/>
              </a:lnSpc>
              <a:spcBef>
                <a:spcPts val="0"/>
              </a:spcBef>
            </a:pPr>
            <a:r>
              <a:rPr lang="ru-RU" sz="1800" dirty="0"/>
              <a:t>- благоустройство территорий образовательных учреждений – </a:t>
            </a:r>
            <a:r>
              <a:rPr lang="ru-RU" sz="1800" b="1" dirty="0"/>
              <a:t>28</a:t>
            </a:r>
            <a:r>
              <a:rPr lang="ru-RU" sz="1800" dirty="0"/>
              <a:t> млн. </a:t>
            </a:r>
            <a:r>
              <a:rPr lang="ru-RU" sz="1800" b="1" dirty="0"/>
              <a:t>893</a:t>
            </a:r>
            <a:r>
              <a:rPr lang="ru-RU" sz="1800" dirty="0"/>
              <a:t> тыс. руб.;</a:t>
            </a:r>
          </a:p>
          <a:p>
            <a:pPr>
              <a:lnSpc>
                <a:spcPct val="90000"/>
              </a:lnSpc>
              <a:spcBef>
                <a:spcPts val="0"/>
              </a:spcBef>
            </a:pPr>
            <a:r>
              <a:rPr lang="ru-RU" sz="1800" dirty="0"/>
              <a:t>- содержание объектов озеленения </a:t>
            </a:r>
            <a:r>
              <a:rPr lang="en-US" sz="1800" dirty="0"/>
              <a:t>I</a:t>
            </a:r>
            <a:r>
              <a:rPr lang="ru-RU" sz="1800" dirty="0"/>
              <a:t> и </a:t>
            </a:r>
            <a:r>
              <a:rPr lang="en-US" sz="1800" dirty="0"/>
              <a:t>II</a:t>
            </a:r>
            <a:r>
              <a:rPr lang="ru-RU" sz="1800" dirty="0"/>
              <a:t> категорий и катка с искусственным льдом на сумму </a:t>
            </a:r>
            <a:r>
              <a:rPr lang="ru-RU" sz="1800" b="1" dirty="0"/>
              <a:t>67</a:t>
            </a:r>
            <a:r>
              <a:rPr lang="ru-RU" sz="1800" dirty="0"/>
              <a:t> млн </a:t>
            </a:r>
            <a:r>
              <a:rPr lang="ru-RU" sz="1800" b="1" dirty="0"/>
              <a:t>665</a:t>
            </a:r>
            <a:r>
              <a:rPr lang="ru-RU" sz="1800" dirty="0"/>
              <a:t> тыс. руб.;</a:t>
            </a:r>
          </a:p>
          <a:p>
            <a:pPr>
              <a:lnSpc>
                <a:spcPct val="90000"/>
              </a:lnSpc>
              <a:spcBef>
                <a:spcPts val="0"/>
              </a:spcBef>
            </a:pPr>
            <a:r>
              <a:rPr lang="ru-RU" sz="1800" dirty="0"/>
              <a:t>- иные расходы на эксплуатацию жилищного фонда – </a:t>
            </a:r>
            <a:r>
              <a:rPr lang="ru-RU" sz="1800" b="1" dirty="0"/>
              <a:t>96</a:t>
            </a:r>
            <a:r>
              <a:rPr lang="ru-RU" sz="1800" dirty="0"/>
              <a:t> млн </a:t>
            </a:r>
            <a:r>
              <a:rPr lang="ru-RU" sz="1800" b="1" dirty="0"/>
              <a:t>373 </a:t>
            </a:r>
            <a:r>
              <a:rPr lang="ru-RU" sz="1800" dirty="0"/>
              <a:t>тыс. руб.;</a:t>
            </a:r>
          </a:p>
          <a:p>
            <a:pPr>
              <a:lnSpc>
                <a:spcPct val="90000"/>
              </a:lnSpc>
              <a:spcBef>
                <a:spcPts val="0"/>
              </a:spcBef>
            </a:pPr>
            <a:r>
              <a:rPr lang="ru-RU" sz="1800" dirty="0"/>
              <a:t>- содержание объектов дорожного хозяйства на сумму </a:t>
            </a:r>
            <a:r>
              <a:rPr lang="ru-RU" sz="1800" b="1" dirty="0"/>
              <a:t>90</a:t>
            </a:r>
            <a:r>
              <a:rPr lang="ru-RU" sz="1800" dirty="0"/>
              <a:t> млн </a:t>
            </a:r>
            <a:r>
              <a:rPr lang="ru-RU" sz="1800" b="1" dirty="0"/>
              <a:t>782</a:t>
            </a:r>
            <a:r>
              <a:rPr lang="ru-RU" sz="1800" dirty="0"/>
              <a:t> тыс. руб.;</a:t>
            </a:r>
          </a:p>
          <a:p>
            <a:pPr>
              <a:lnSpc>
                <a:spcPct val="90000"/>
              </a:lnSpc>
              <a:spcBef>
                <a:spcPts val="0"/>
              </a:spcBef>
            </a:pPr>
            <a:r>
              <a:rPr lang="ru-RU" sz="1800" dirty="0"/>
              <a:t>- выборочный капитальный ремонт квартир ветеранов ВОВ и сирот на сумму </a:t>
            </a:r>
            <a:r>
              <a:rPr lang="ru-RU" sz="1800" b="1" dirty="0"/>
              <a:t>2</a:t>
            </a:r>
            <a:r>
              <a:rPr lang="ru-RU" sz="1800" dirty="0"/>
              <a:t> млн. </a:t>
            </a:r>
            <a:r>
              <a:rPr lang="ru-RU" sz="1800" b="1" dirty="0"/>
              <a:t>367</a:t>
            </a:r>
            <a:r>
              <a:rPr lang="ru-RU" sz="1800" dirty="0"/>
              <a:t> тыс. рублей.</a:t>
            </a:r>
          </a:p>
          <a:p>
            <a:pPr>
              <a:lnSpc>
                <a:spcPct val="90000"/>
              </a:lnSpc>
              <a:spcBef>
                <a:spcPts val="0"/>
              </a:spcBef>
            </a:pPr>
            <a:r>
              <a:rPr lang="ru-RU" sz="1800" dirty="0"/>
              <a:t>Государственное задание учреждением выполнено на </a:t>
            </a:r>
            <a:r>
              <a:rPr lang="ru-RU" sz="1800" b="1" dirty="0"/>
              <a:t>82 %</a:t>
            </a:r>
            <a:r>
              <a:rPr lang="ru-RU" sz="1800" dirty="0"/>
              <a:t>.</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0969" y="5661248"/>
            <a:ext cx="1238538" cy="1032115"/>
          </a:xfrm>
          <a:prstGeom prst="rect">
            <a:avLst/>
          </a:prstGeom>
        </p:spPr>
      </p:pic>
    </p:spTree>
    <p:extLst>
      <p:ext uri="{BB962C8B-B14F-4D97-AF65-F5344CB8AC3E}">
        <p14:creationId xmlns:p14="http://schemas.microsoft.com/office/powerpoint/2010/main" val="1861564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260648"/>
            <a:ext cx="8568952" cy="756320"/>
          </a:xfrm>
        </p:spPr>
        <p:txBody>
          <a:bodyPr>
            <a:normAutofit/>
          </a:bodyPr>
          <a:lstStyle/>
          <a:p>
            <a:r>
              <a:rPr lang="ru-RU" sz="2600" b="1" dirty="0"/>
              <a:t>Работа по содержанию многоквартирных домов.</a:t>
            </a:r>
          </a:p>
        </p:txBody>
      </p:sp>
      <p:sp>
        <p:nvSpPr>
          <p:cNvPr id="3" name="Объект 2"/>
          <p:cNvSpPr>
            <a:spLocks noGrp="1"/>
          </p:cNvSpPr>
          <p:nvPr>
            <p:ph sz="quarter" idx="1"/>
          </p:nvPr>
        </p:nvSpPr>
        <p:spPr>
          <a:xfrm>
            <a:off x="323528" y="1496194"/>
            <a:ext cx="5904656" cy="3733006"/>
          </a:xfrm>
        </p:spPr>
        <p:txBody>
          <a:bodyPr>
            <a:noAutofit/>
          </a:bodyPr>
          <a:lstStyle/>
          <a:p>
            <a:pPr>
              <a:spcBef>
                <a:spcPts val="0"/>
              </a:spcBef>
            </a:pPr>
            <a:r>
              <a:rPr lang="ru-RU" sz="1400" dirty="0"/>
              <a:t>Одним из основных видов деятельности </a:t>
            </a:r>
            <a:r>
              <a:rPr lang="ru-RU" sz="1400" dirty="0" err="1"/>
              <a:t>Жилищника</a:t>
            </a:r>
            <a:r>
              <a:rPr lang="ru-RU" sz="1400" dirty="0"/>
              <a:t> является управление жилищным фондом. Как я уже говорил, в управлении учреждения находится </a:t>
            </a:r>
            <a:r>
              <a:rPr lang="ru-RU" sz="1400" b="1" dirty="0"/>
              <a:t>202</a:t>
            </a:r>
            <a:r>
              <a:rPr lang="ru-RU" sz="1400" dirty="0"/>
              <a:t> многоквартирных дома, в составе которых </a:t>
            </a:r>
            <a:r>
              <a:rPr lang="ru-RU" sz="1400" b="1" dirty="0"/>
              <a:t>781</a:t>
            </a:r>
            <a:r>
              <a:rPr lang="ru-RU" sz="1400" dirty="0"/>
              <a:t> подъезд, </a:t>
            </a:r>
            <a:r>
              <a:rPr lang="ru-RU" sz="1400" b="1" dirty="0"/>
              <a:t>40 398</a:t>
            </a:r>
            <a:r>
              <a:rPr lang="ru-RU" sz="1400" dirty="0"/>
              <a:t> квартир, в которых проживают примерно </a:t>
            </a:r>
            <a:r>
              <a:rPr lang="ru-RU" sz="1400" b="1" dirty="0"/>
              <a:t>110</a:t>
            </a:r>
            <a:r>
              <a:rPr lang="ru-RU" sz="1400" dirty="0"/>
              <a:t> тыс. человек. </a:t>
            </a:r>
          </a:p>
          <a:p>
            <a:pPr>
              <a:spcBef>
                <a:spcPts val="0"/>
              </a:spcBef>
            </a:pPr>
            <a:r>
              <a:rPr lang="ru-RU" sz="1400" dirty="0"/>
              <a:t>В рамках текущего содержания МКД, за 2020 год были выполнены следующие работы:</a:t>
            </a:r>
          </a:p>
          <a:p>
            <a:pPr>
              <a:spcBef>
                <a:spcPts val="0"/>
              </a:spcBef>
            </a:pPr>
            <a:r>
              <a:rPr lang="ru-RU" sz="1400" dirty="0"/>
              <a:t>- герметизация швов – </a:t>
            </a:r>
            <a:r>
              <a:rPr lang="ru-RU" sz="1400" b="1" dirty="0"/>
              <a:t>47 496</a:t>
            </a:r>
            <a:r>
              <a:rPr lang="ru-RU" sz="1400" dirty="0"/>
              <a:t> </a:t>
            </a:r>
            <a:r>
              <a:rPr lang="ru-RU" sz="1400" dirty="0" err="1"/>
              <a:t>п.м</a:t>
            </a:r>
            <a:r>
              <a:rPr lang="ru-RU" sz="1400" dirty="0"/>
              <a:t>.;</a:t>
            </a:r>
          </a:p>
          <a:p>
            <a:pPr>
              <a:spcBef>
                <a:spcPts val="0"/>
              </a:spcBef>
            </a:pPr>
            <a:r>
              <a:rPr lang="ru-RU" sz="1400" dirty="0"/>
              <a:t>- ремонт кровли – </a:t>
            </a:r>
            <a:r>
              <a:rPr lang="ru-RU" sz="1400" b="1" dirty="0"/>
              <a:t>6 615 </a:t>
            </a:r>
            <a:r>
              <a:rPr lang="ru-RU" sz="1400" dirty="0" err="1"/>
              <a:t>кв.м</a:t>
            </a:r>
            <a:r>
              <a:rPr lang="ru-RU" sz="1400" dirty="0"/>
              <a:t>.;</a:t>
            </a:r>
          </a:p>
          <a:p>
            <a:pPr>
              <a:spcBef>
                <a:spcPts val="0"/>
              </a:spcBef>
            </a:pPr>
            <a:r>
              <a:rPr lang="ru-RU" sz="1400" dirty="0"/>
              <a:t>- замена светильников – </a:t>
            </a:r>
            <a:r>
              <a:rPr lang="ru-RU" sz="1400" b="1" dirty="0"/>
              <a:t>6 948</a:t>
            </a:r>
            <a:r>
              <a:rPr lang="ru-RU" sz="1400" dirty="0"/>
              <a:t> шт.;</a:t>
            </a:r>
          </a:p>
          <a:p>
            <a:pPr>
              <a:spcBef>
                <a:spcPts val="0"/>
              </a:spcBef>
            </a:pPr>
            <a:r>
              <a:rPr lang="ru-RU" sz="1400" dirty="0"/>
              <a:t>- изоляция трубопровода – </a:t>
            </a:r>
            <a:r>
              <a:rPr lang="ru-RU" sz="1400" b="1" dirty="0"/>
              <a:t>13 577</a:t>
            </a:r>
            <a:r>
              <a:rPr lang="ru-RU" sz="1400" dirty="0"/>
              <a:t> </a:t>
            </a:r>
            <a:r>
              <a:rPr lang="ru-RU" sz="1400" dirty="0" err="1"/>
              <a:t>п.м</a:t>
            </a:r>
            <a:r>
              <a:rPr lang="ru-RU" sz="1400" dirty="0"/>
              <a:t>.;</a:t>
            </a:r>
          </a:p>
          <a:p>
            <a:pPr>
              <a:spcBef>
                <a:spcPts val="0"/>
              </a:spcBef>
            </a:pPr>
            <a:r>
              <a:rPr lang="ru-RU" sz="1400" dirty="0"/>
              <a:t>- замена остекления – </a:t>
            </a:r>
            <a:r>
              <a:rPr lang="ru-RU" sz="1400" b="1" dirty="0"/>
              <a:t>2 433</a:t>
            </a:r>
            <a:r>
              <a:rPr lang="ru-RU" sz="1400" dirty="0"/>
              <a:t> </a:t>
            </a:r>
            <a:r>
              <a:rPr lang="ru-RU" sz="1400" dirty="0" err="1"/>
              <a:t>кв.м</a:t>
            </a:r>
            <a:r>
              <a:rPr lang="ru-RU" sz="1400" dirty="0"/>
              <a:t>.;</a:t>
            </a:r>
          </a:p>
          <a:p>
            <a:pPr>
              <a:spcBef>
                <a:spcPts val="0"/>
              </a:spcBef>
            </a:pPr>
            <a:r>
              <a:rPr lang="ru-RU" sz="1400" dirty="0"/>
              <a:t>- замена дверных блоков – </a:t>
            </a:r>
            <a:r>
              <a:rPr lang="ru-RU" sz="1400" b="1" dirty="0"/>
              <a:t>79</a:t>
            </a:r>
            <a:r>
              <a:rPr lang="ru-RU" sz="1400" dirty="0"/>
              <a:t> шт.;</a:t>
            </a:r>
          </a:p>
          <a:p>
            <a:pPr>
              <a:spcBef>
                <a:spcPts val="0"/>
              </a:spcBef>
            </a:pPr>
            <a:r>
              <a:rPr lang="ru-RU" sz="1400" dirty="0"/>
              <a:t>- замена оконных блоков – </a:t>
            </a:r>
            <a:r>
              <a:rPr lang="ru-RU" sz="1400" b="1" dirty="0"/>
              <a:t>716</a:t>
            </a:r>
            <a:r>
              <a:rPr lang="ru-RU" sz="1400" dirty="0"/>
              <a:t> шт.;</a:t>
            </a:r>
          </a:p>
          <a:p>
            <a:pPr>
              <a:spcBef>
                <a:spcPts val="0"/>
              </a:spcBef>
            </a:pPr>
            <a:r>
              <a:rPr lang="ru-RU" sz="1400" dirty="0"/>
              <a:t>- установка и регулировка доводчиков – </a:t>
            </a:r>
            <a:r>
              <a:rPr lang="ru-RU" sz="1400" b="1" dirty="0"/>
              <a:t>507</a:t>
            </a:r>
            <a:r>
              <a:rPr lang="ru-RU" sz="1400" dirty="0"/>
              <a:t> шт.;</a:t>
            </a:r>
          </a:p>
          <a:p>
            <a:pPr>
              <a:spcBef>
                <a:spcPts val="0"/>
              </a:spcBef>
            </a:pPr>
            <a:r>
              <a:rPr lang="ru-RU" sz="1400" dirty="0"/>
              <a:t>- укладка напольной и настенной плитки в тамбурах и вестибюлях 1-х этажей – </a:t>
            </a:r>
            <a:r>
              <a:rPr lang="ru-RU" sz="1400" b="1" dirty="0"/>
              <a:t>1 059 </a:t>
            </a:r>
            <a:r>
              <a:rPr lang="ru-RU" sz="1400" dirty="0"/>
              <a:t>м</a:t>
            </a:r>
            <a:r>
              <a:rPr lang="ru-RU" sz="1400" baseline="30000" dirty="0"/>
              <a:t>2</a:t>
            </a:r>
            <a:endParaRPr lang="ru-RU" sz="1400" dirty="0"/>
          </a:p>
          <a:p>
            <a:pPr>
              <a:spcBef>
                <a:spcPts val="0"/>
              </a:spcBef>
            </a:pPr>
            <a:r>
              <a:rPr lang="ru-RU" sz="1400" dirty="0"/>
              <a:t>и прочие работы по текущему содержанию и эксплуатации МКД.</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9952" y="1496194"/>
            <a:ext cx="2575173" cy="3433564"/>
          </a:xfrm>
          <a:prstGeom prst="rect">
            <a:avLst/>
          </a:prstGeom>
          <a:effectLst>
            <a:softEdge rad="63500"/>
          </a:effectLst>
        </p:spPr>
      </p:pic>
      <p:sp>
        <p:nvSpPr>
          <p:cNvPr id="5" name="Прямоугольник 4"/>
          <p:cNvSpPr/>
          <p:nvPr/>
        </p:nvSpPr>
        <p:spPr>
          <a:xfrm>
            <a:off x="611560" y="5589240"/>
            <a:ext cx="8279178" cy="1077218"/>
          </a:xfrm>
          <a:prstGeom prst="rect">
            <a:avLst/>
          </a:prstGeom>
        </p:spPr>
        <p:txBody>
          <a:bodyPr wrap="square">
            <a:spAutoFit/>
          </a:bodyPr>
          <a:lstStyle/>
          <a:p>
            <a:r>
              <a:rPr lang="ru-RU" sz="1600" dirty="0"/>
              <a:t>За 2020 год на диспетчерскую службу поступило </a:t>
            </a:r>
            <a:r>
              <a:rPr lang="ru-RU" sz="1600" b="1" dirty="0"/>
              <a:t>37 580</a:t>
            </a:r>
            <a:r>
              <a:rPr lang="ru-RU" sz="1600" dirty="0"/>
              <a:t> заявок от жителей (на </a:t>
            </a:r>
            <a:r>
              <a:rPr lang="ru-RU" sz="1600" b="1" dirty="0"/>
              <a:t>34,3%</a:t>
            </a:r>
            <a:r>
              <a:rPr lang="ru-RU" sz="1600" dirty="0"/>
              <a:t> меньше, чем в 2019 году). Основные виды работ были по электрике – </a:t>
            </a:r>
            <a:r>
              <a:rPr lang="ru-RU" sz="1600" b="1" dirty="0"/>
              <a:t>10 921</a:t>
            </a:r>
            <a:r>
              <a:rPr lang="ru-RU" sz="1600" dirty="0"/>
              <a:t> заявок, по сантехнике – </a:t>
            </a:r>
            <a:r>
              <a:rPr lang="ru-RU" sz="1600" b="1" dirty="0"/>
              <a:t>9 469</a:t>
            </a:r>
            <a:r>
              <a:rPr lang="ru-RU" sz="1600" dirty="0"/>
              <a:t> заявок и плотницкие работы – </a:t>
            </a:r>
            <a:r>
              <a:rPr lang="ru-RU" sz="1600" b="1" dirty="0"/>
              <a:t>1 931</a:t>
            </a:r>
            <a:r>
              <a:rPr lang="ru-RU" sz="1600" dirty="0"/>
              <a:t> заявок. Все заявки выполнены качественно и в срок.</a:t>
            </a:r>
          </a:p>
        </p:txBody>
      </p:sp>
    </p:spTree>
    <p:extLst>
      <p:ext uri="{BB962C8B-B14F-4D97-AF65-F5344CB8AC3E}">
        <p14:creationId xmlns:p14="http://schemas.microsoft.com/office/powerpoint/2010/main" val="871079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1257" y="625359"/>
            <a:ext cx="8134494" cy="504056"/>
          </a:xfrm>
        </p:spPr>
        <p:txBody>
          <a:bodyPr anchor="ctr">
            <a:noAutofit/>
          </a:bodyPr>
          <a:lstStyle/>
          <a:p>
            <a:pPr algn="ctr"/>
            <a:r>
              <a:rPr lang="ru-RU" sz="3200" dirty="0">
                <a:solidFill>
                  <a:schemeClr val="tx1"/>
                </a:solidFill>
              </a:rPr>
              <a:t>Содержание и уборка территории</a:t>
            </a:r>
          </a:p>
        </p:txBody>
      </p:sp>
      <p:sp>
        <p:nvSpPr>
          <p:cNvPr id="4" name="Текст 3"/>
          <p:cNvSpPr>
            <a:spLocks noGrp="1"/>
          </p:cNvSpPr>
          <p:nvPr>
            <p:ph type="body" idx="2"/>
          </p:nvPr>
        </p:nvSpPr>
        <p:spPr>
          <a:xfrm>
            <a:off x="612648" y="1340768"/>
            <a:ext cx="7973103" cy="851607"/>
          </a:xfrm>
        </p:spPr>
        <p:txBody>
          <a:bodyPr>
            <a:noAutofit/>
          </a:bodyPr>
          <a:lstStyle/>
          <a:p>
            <a:r>
              <a:rPr lang="ru-RU" sz="1800" dirty="0" smtClean="0">
                <a:solidFill>
                  <a:schemeClr val="tx1"/>
                </a:solidFill>
                <a:latin typeface="+mj-lt"/>
              </a:rPr>
              <a:t>ГБУ «</a:t>
            </a:r>
            <a:r>
              <a:rPr lang="ru-RU" sz="1800" dirty="0" err="1" smtClean="0">
                <a:solidFill>
                  <a:schemeClr val="tx1"/>
                </a:solidFill>
                <a:latin typeface="+mj-lt"/>
              </a:rPr>
              <a:t>Жилищник</a:t>
            </a:r>
            <a:r>
              <a:rPr lang="ru-RU" sz="1800" dirty="0" smtClean="0">
                <a:solidFill>
                  <a:schemeClr val="tx1"/>
                </a:solidFill>
                <a:latin typeface="+mj-lt"/>
              </a:rPr>
              <a:t> района Митино» в 201</a:t>
            </a:r>
            <a:r>
              <a:rPr lang="en-US" sz="1800" dirty="0" smtClean="0">
                <a:solidFill>
                  <a:schemeClr val="tx1"/>
                </a:solidFill>
                <a:latin typeface="+mj-lt"/>
              </a:rPr>
              <a:t>9</a:t>
            </a:r>
            <a:r>
              <a:rPr lang="ru-RU" sz="1800" dirty="0" smtClean="0">
                <a:solidFill>
                  <a:schemeClr val="tx1"/>
                </a:solidFill>
                <a:latin typeface="+mj-lt"/>
              </a:rPr>
              <a:t> году обслуживал </a:t>
            </a:r>
            <a:r>
              <a:rPr lang="en-US" sz="1800" b="1" dirty="0" smtClean="0">
                <a:solidFill>
                  <a:schemeClr val="tx1"/>
                </a:solidFill>
                <a:latin typeface="+mj-lt"/>
              </a:rPr>
              <a:t>2</a:t>
            </a:r>
            <a:r>
              <a:rPr lang="ru-RU" sz="1800" b="1" dirty="0" smtClean="0">
                <a:solidFill>
                  <a:schemeClr val="tx1"/>
                </a:solidFill>
                <a:latin typeface="+mj-lt"/>
              </a:rPr>
              <a:t>29</a:t>
            </a:r>
            <a:r>
              <a:rPr lang="ru-RU" sz="1800" dirty="0" smtClean="0">
                <a:solidFill>
                  <a:schemeClr val="tx1"/>
                </a:solidFill>
                <a:latin typeface="+mj-lt"/>
              </a:rPr>
              <a:t> дворовых территорий и </a:t>
            </a:r>
            <a:r>
              <a:rPr lang="en-US" sz="1800" b="1" dirty="0" smtClean="0">
                <a:solidFill>
                  <a:schemeClr val="tx1"/>
                </a:solidFill>
                <a:latin typeface="+mj-lt"/>
              </a:rPr>
              <a:t>3</a:t>
            </a:r>
            <a:r>
              <a:rPr lang="ru-RU" sz="1800" b="1" dirty="0" smtClean="0">
                <a:solidFill>
                  <a:schemeClr val="tx1"/>
                </a:solidFill>
                <a:latin typeface="+mj-lt"/>
              </a:rPr>
              <a:t>7</a:t>
            </a:r>
            <a:r>
              <a:rPr lang="ru-RU" sz="1800" dirty="0" smtClean="0">
                <a:solidFill>
                  <a:schemeClr val="tx1"/>
                </a:solidFill>
                <a:latin typeface="+mj-lt"/>
              </a:rPr>
              <a:t> объектов дорожного хозяйства 3 и 5 категорий.</a:t>
            </a:r>
            <a:endParaRPr lang="ru-RU" sz="1800" dirty="0">
              <a:solidFill>
                <a:schemeClr val="tx1"/>
              </a:solidFill>
              <a:latin typeface="+mj-lt"/>
            </a:endParaRPr>
          </a:p>
        </p:txBody>
      </p:sp>
      <p:sp>
        <p:nvSpPr>
          <p:cNvPr id="3" name="Номер слайда 2"/>
          <p:cNvSpPr>
            <a:spLocks noGrp="1"/>
          </p:cNvSpPr>
          <p:nvPr>
            <p:ph type="sldNum" sz="quarter" idx="12"/>
          </p:nvPr>
        </p:nvSpPr>
        <p:spPr>
          <a:xfrm>
            <a:off x="612648" y="6356350"/>
            <a:ext cx="8135816" cy="365760"/>
          </a:xfrm>
        </p:spPr>
        <p:txBody>
          <a:bodyPr/>
          <a:lstStyle/>
          <a:p>
            <a:pPr algn="r"/>
            <a:fld id="{B19B0651-EE4F-4900-A07F-96A6BFA9D0F0}" type="slidenum">
              <a:rPr lang="ru-RU" smtClean="0"/>
              <a:pPr algn="r"/>
              <a:t>13</a:t>
            </a:fld>
            <a:endParaRPr lang="ru-RU" dirty="0"/>
          </a:p>
        </p:txBody>
      </p:sp>
      <p:sp>
        <p:nvSpPr>
          <p:cNvPr id="7" name="AutoShape 2" descr="blob:https://web.whatsapp.com/bfccd5b7-9d58-47b1-983f-409bd63d996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 name="Рисунок 9"/>
          <p:cNvPicPr>
            <a:picLocks noChangeAspect="1"/>
          </p:cNvPicPr>
          <p:nvPr/>
        </p:nvPicPr>
        <p:blipFill rotWithShape="1">
          <a:blip r:embed="rId2" cstate="print">
            <a:extLst>
              <a:ext uri="{28A0092B-C50C-407E-A947-70E740481C1C}">
                <a14:useLocalDpi xmlns:a14="http://schemas.microsoft.com/office/drawing/2010/main" val="0"/>
              </a:ext>
            </a:extLst>
          </a:blip>
          <a:srcRect b="20050"/>
          <a:stretch/>
        </p:blipFill>
        <p:spPr>
          <a:xfrm>
            <a:off x="612648" y="4210889"/>
            <a:ext cx="3506888" cy="2098432"/>
          </a:xfrm>
          <a:prstGeom prst="rect">
            <a:avLst/>
          </a:prstGeom>
          <a:effectLst>
            <a:softEdge rad="63500"/>
          </a:effectLst>
        </p:spPr>
      </p:pic>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27898" b="28460"/>
          <a:stretch/>
        </p:blipFill>
        <p:spPr>
          <a:xfrm>
            <a:off x="5004048" y="4221088"/>
            <a:ext cx="3581309" cy="2088233"/>
          </a:xfrm>
          <a:prstGeom prst="rect">
            <a:avLst/>
          </a:prstGeom>
          <a:effectLst>
            <a:softEdge rad="63500"/>
          </a:effectLst>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196" y="2140136"/>
            <a:ext cx="3527340" cy="1981373"/>
          </a:xfrm>
          <a:prstGeom prst="rect">
            <a:avLst/>
          </a:prstGeom>
          <a:effectLst>
            <a:softEdge rad="63500"/>
          </a:effectLst>
        </p:spPr>
      </p:pic>
      <p:pic>
        <p:nvPicPr>
          <p:cNvPr id="13" name="Рисунок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4048" y="2107657"/>
            <a:ext cx="3581309" cy="2014486"/>
          </a:xfrm>
          <a:prstGeom prst="rect">
            <a:avLst/>
          </a:prstGeom>
          <a:effectLst>
            <a:softEdge rad="63500"/>
          </a:effectLst>
        </p:spPr>
      </p:pic>
    </p:spTree>
    <p:extLst>
      <p:ext uri="{BB962C8B-B14F-4D97-AF65-F5344CB8AC3E}">
        <p14:creationId xmlns:p14="http://schemas.microsoft.com/office/powerpoint/2010/main" val="42766661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12648" y="6356350"/>
            <a:ext cx="8074152" cy="365760"/>
          </a:xfrm>
        </p:spPr>
        <p:txBody>
          <a:bodyPr/>
          <a:lstStyle/>
          <a:p>
            <a:pPr algn="r"/>
            <a:fld id="{B19B0651-EE4F-4900-A07F-96A6BFA9D0F0}" type="slidenum">
              <a:rPr lang="ru-RU" smtClean="0"/>
              <a:pPr algn="r"/>
              <a:t>14</a:t>
            </a:fld>
            <a:endParaRPr lang="ru-RU" dirty="0"/>
          </a:p>
        </p:txBody>
      </p:sp>
      <p:sp>
        <p:nvSpPr>
          <p:cNvPr id="6" name="Прямоугольник 5"/>
          <p:cNvSpPr/>
          <p:nvPr/>
        </p:nvSpPr>
        <p:spPr>
          <a:xfrm>
            <a:off x="323528" y="1196752"/>
            <a:ext cx="4176464" cy="1200329"/>
          </a:xfrm>
          <a:prstGeom prst="rect">
            <a:avLst/>
          </a:prstGeom>
        </p:spPr>
        <p:txBody>
          <a:bodyPr wrap="square">
            <a:spAutoFit/>
          </a:bodyPr>
          <a:lstStyle/>
          <a:p>
            <a:r>
              <a:rPr lang="ru-RU" b="1" dirty="0" smtClean="0">
                <a:cs typeface="Times New Roman" panose="02020603050405020304" pitchFamily="18" charset="0"/>
              </a:rPr>
              <a:t>Уборка </a:t>
            </a:r>
            <a:r>
              <a:rPr lang="ru-RU" b="1" dirty="0">
                <a:cs typeface="Times New Roman" panose="02020603050405020304" pitchFamily="18" charset="0"/>
              </a:rPr>
              <a:t>дворовых </a:t>
            </a:r>
            <a:r>
              <a:rPr lang="ru-RU" b="1" dirty="0" smtClean="0">
                <a:cs typeface="Times New Roman" panose="02020603050405020304" pitchFamily="18" charset="0"/>
              </a:rPr>
              <a:t>территорий:</a:t>
            </a:r>
          </a:p>
          <a:p>
            <a:pPr marL="285750" indent="-285750">
              <a:buFontTx/>
              <a:buChar char="-"/>
            </a:pPr>
            <a:r>
              <a:rPr lang="ru-RU" b="1" dirty="0" smtClean="0">
                <a:cs typeface="Times New Roman" panose="02020603050405020304" pitchFamily="18" charset="0"/>
              </a:rPr>
              <a:t>317 </a:t>
            </a:r>
            <a:r>
              <a:rPr lang="ru-RU" dirty="0" smtClean="0">
                <a:cs typeface="Times New Roman" panose="02020603050405020304" pitchFamily="18" charset="0"/>
              </a:rPr>
              <a:t>дворников, </a:t>
            </a:r>
            <a:endParaRPr lang="ru-RU" dirty="0">
              <a:cs typeface="Times New Roman" panose="02020603050405020304" pitchFamily="18" charset="0"/>
            </a:endParaRPr>
          </a:p>
          <a:p>
            <a:pPr marL="285750" indent="-285750">
              <a:buFontTx/>
              <a:buChar char="-"/>
            </a:pPr>
            <a:r>
              <a:rPr lang="ru-RU" b="1" dirty="0" smtClean="0">
                <a:cs typeface="Times New Roman" panose="02020603050405020304" pitchFamily="18" charset="0"/>
              </a:rPr>
              <a:t>69 </a:t>
            </a:r>
            <a:r>
              <a:rPr lang="ru-RU" dirty="0" smtClean="0">
                <a:cs typeface="Times New Roman" panose="02020603050405020304" pitchFamily="18" charset="0"/>
              </a:rPr>
              <a:t>единиц </a:t>
            </a:r>
            <a:r>
              <a:rPr lang="ru-RU" dirty="0">
                <a:cs typeface="Times New Roman" panose="02020603050405020304" pitchFamily="18" charset="0"/>
              </a:rPr>
              <a:t>малой </a:t>
            </a:r>
            <a:r>
              <a:rPr lang="ru-RU" dirty="0" smtClean="0">
                <a:cs typeface="Times New Roman" panose="02020603050405020304" pitchFamily="18" charset="0"/>
              </a:rPr>
              <a:t>механизации,</a:t>
            </a:r>
          </a:p>
          <a:p>
            <a:r>
              <a:rPr lang="ru-RU" dirty="0" smtClean="0">
                <a:cs typeface="Times New Roman" panose="02020603050405020304" pitchFamily="18" charset="0"/>
              </a:rPr>
              <a:t>-   </a:t>
            </a:r>
            <a:r>
              <a:rPr lang="en-US" b="1" dirty="0" smtClean="0">
                <a:cs typeface="Times New Roman" panose="02020603050405020304" pitchFamily="18" charset="0"/>
              </a:rPr>
              <a:t>1</a:t>
            </a:r>
            <a:r>
              <a:rPr lang="ru-RU" b="1" dirty="0" smtClean="0">
                <a:cs typeface="Times New Roman" panose="02020603050405020304" pitchFamily="18" charset="0"/>
              </a:rPr>
              <a:t>3</a:t>
            </a:r>
            <a:r>
              <a:rPr lang="ru-RU" dirty="0" smtClean="0">
                <a:cs typeface="Times New Roman" panose="02020603050405020304" pitchFamily="18" charset="0"/>
              </a:rPr>
              <a:t> единица </a:t>
            </a:r>
            <a:r>
              <a:rPr lang="ru-RU" dirty="0">
                <a:cs typeface="Times New Roman" panose="02020603050405020304" pitchFamily="18" charset="0"/>
              </a:rPr>
              <a:t>транспортных средств.</a:t>
            </a:r>
          </a:p>
        </p:txBody>
      </p:sp>
      <p:sp>
        <p:nvSpPr>
          <p:cNvPr id="7" name="Прямоугольник 6"/>
          <p:cNvSpPr/>
          <p:nvPr/>
        </p:nvSpPr>
        <p:spPr>
          <a:xfrm>
            <a:off x="4716016" y="1183379"/>
            <a:ext cx="4248472" cy="923330"/>
          </a:xfrm>
          <a:prstGeom prst="rect">
            <a:avLst/>
          </a:prstGeom>
        </p:spPr>
        <p:txBody>
          <a:bodyPr wrap="square">
            <a:spAutoFit/>
          </a:bodyPr>
          <a:lstStyle/>
          <a:p>
            <a:r>
              <a:rPr lang="ru-RU" b="1" dirty="0" smtClean="0">
                <a:cs typeface="Times New Roman" panose="02020603050405020304" pitchFamily="18" charset="0"/>
              </a:rPr>
              <a:t>Уборка ОДХ:</a:t>
            </a:r>
          </a:p>
          <a:p>
            <a:pPr marL="285750" indent="-285750">
              <a:buFontTx/>
              <a:buChar char="-"/>
            </a:pPr>
            <a:r>
              <a:rPr lang="ru-RU" b="1" dirty="0" smtClean="0">
                <a:cs typeface="Times New Roman" panose="02020603050405020304" pitchFamily="18" charset="0"/>
              </a:rPr>
              <a:t>53 </a:t>
            </a:r>
            <a:r>
              <a:rPr lang="ru-RU" dirty="0" smtClean="0">
                <a:cs typeface="Times New Roman" panose="02020603050405020304" pitchFamily="18" charset="0"/>
              </a:rPr>
              <a:t>человека,</a:t>
            </a:r>
          </a:p>
          <a:p>
            <a:pPr marL="285750" indent="-285750">
              <a:buFontTx/>
              <a:buChar char="-"/>
            </a:pPr>
            <a:r>
              <a:rPr lang="ru-RU" b="1" dirty="0" smtClean="0">
                <a:cs typeface="Times New Roman" panose="02020603050405020304" pitchFamily="18" charset="0"/>
              </a:rPr>
              <a:t>35</a:t>
            </a:r>
            <a:r>
              <a:rPr lang="ru-RU" dirty="0" smtClean="0">
                <a:cs typeface="Times New Roman" panose="02020603050405020304" pitchFamily="18" charset="0"/>
              </a:rPr>
              <a:t> единиц </a:t>
            </a:r>
            <a:r>
              <a:rPr lang="ru-RU" dirty="0">
                <a:cs typeface="Times New Roman" panose="02020603050405020304" pitchFamily="18" charset="0"/>
              </a:rPr>
              <a:t>транспортных средств.</a:t>
            </a:r>
          </a:p>
        </p:txBody>
      </p:sp>
      <p:sp>
        <p:nvSpPr>
          <p:cNvPr id="10" name="Прямоугольник 9"/>
          <p:cNvSpPr/>
          <p:nvPr/>
        </p:nvSpPr>
        <p:spPr>
          <a:xfrm>
            <a:off x="323528" y="417132"/>
            <a:ext cx="8363272" cy="584775"/>
          </a:xfrm>
          <a:prstGeom prst="rect">
            <a:avLst/>
          </a:prstGeom>
        </p:spPr>
        <p:txBody>
          <a:bodyPr wrap="square">
            <a:spAutoFit/>
          </a:bodyPr>
          <a:lstStyle/>
          <a:p>
            <a:pPr algn="ctr"/>
            <a:r>
              <a:rPr lang="ru-RU" sz="3200" b="1" dirty="0">
                <a:solidFill>
                  <a:prstClr val="black"/>
                </a:solidFill>
                <a:ea typeface="+mj-ea"/>
                <a:cs typeface="+mj-cs"/>
              </a:rPr>
              <a:t>Содержание и уборка территории</a:t>
            </a:r>
            <a:endParaRPr lang="ru-RU" dirty="0"/>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r="20990"/>
          <a:stretch/>
        </p:blipFill>
        <p:spPr>
          <a:xfrm>
            <a:off x="2680800" y="2479812"/>
            <a:ext cx="4070431" cy="3782526"/>
          </a:xfrm>
          <a:prstGeom prst="rect">
            <a:avLst/>
          </a:prstGeom>
          <a:effectLst>
            <a:softEdge rad="63500"/>
          </a:effectLst>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27610" t="17487" r="3444" b="16451"/>
          <a:stretch/>
        </p:blipFill>
        <p:spPr>
          <a:xfrm>
            <a:off x="323527" y="2479812"/>
            <a:ext cx="2227709" cy="3791423"/>
          </a:xfrm>
          <a:prstGeom prst="rect">
            <a:avLst/>
          </a:prstGeom>
          <a:effectLst>
            <a:softEdge rad="63500"/>
          </a:effectLst>
        </p:spPr>
      </p:pic>
      <p:pic>
        <p:nvPicPr>
          <p:cNvPr id="12" name="Рисунок 11"/>
          <p:cNvPicPr>
            <a:picLocks noChangeAspect="1"/>
          </p:cNvPicPr>
          <p:nvPr/>
        </p:nvPicPr>
        <p:blipFill rotWithShape="1">
          <a:blip r:embed="rId4">
            <a:extLst>
              <a:ext uri="{28A0092B-C50C-407E-A947-70E740481C1C}">
                <a14:useLocalDpi xmlns:a14="http://schemas.microsoft.com/office/drawing/2010/main" val="0"/>
              </a:ext>
            </a:extLst>
          </a:blip>
          <a:srcRect l="37012" t="-2751" r="40151" b="2751"/>
          <a:stretch/>
        </p:blipFill>
        <p:spPr>
          <a:xfrm>
            <a:off x="6824682" y="2383708"/>
            <a:ext cx="1972893" cy="3887527"/>
          </a:xfrm>
          <a:prstGeom prst="rect">
            <a:avLst/>
          </a:prstGeom>
          <a:effectLst>
            <a:softEdge rad="63500"/>
          </a:effectLst>
        </p:spPr>
      </p:pic>
    </p:spTree>
    <p:extLst>
      <p:ext uri="{BB962C8B-B14F-4D97-AF65-F5344CB8AC3E}">
        <p14:creationId xmlns:p14="http://schemas.microsoft.com/office/powerpoint/2010/main" val="19426457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44000">
              <a:schemeClr val="accent1">
                <a:lumMod val="75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 name="Заголовок 1"/>
          <p:cNvSpPr>
            <a:spLocks noGrp="1"/>
          </p:cNvSpPr>
          <p:nvPr>
            <p:ph type="title"/>
          </p:nvPr>
        </p:nvSpPr>
        <p:spPr>
          <a:xfrm>
            <a:off x="395536" y="513920"/>
            <a:ext cx="8353073" cy="610824"/>
          </a:xfrm>
        </p:spPr>
        <p:txBody>
          <a:bodyPr>
            <a:normAutofit/>
          </a:bodyPr>
          <a:lstStyle/>
          <a:p>
            <a:pPr algn="ctr"/>
            <a:r>
              <a:rPr lang="ru-RU" sz="2800" dirty="0" smtClean="0">
                <a:solidFill>
                  <a:schemeClr val="tx1"/>
                </a:solidFill>
              </a:rPr>
              <a:t>Благоустройство</a:t>
            </a:r>
            <a:r>
              <a:rPr lang="ru-RU" sz="2800" b="1" dirty="0" smtClean="0">
                <a:solidFill>
                  <a:schemeClr val="tx1"/>
                </a:solidFill>
              </a:rPr>
              <a:t> дворовых территорий</a:t>
            </a:r>
            <a:endParaRPr lang="ru-RU" sz="2800" b="1" dirty="0">
              <a:solidFill>
                <a:schemeClr val="tx1"/>
              </a:solidFill>
            </a:endParaRPr>
          </a:p>
        </p:txBody>
      </p:sp>
      <p:sp>
        <p:nvSpPr>
          <p:cNvPr id="2" name="Текст 1"/>
          <p:cNvSpPr>
            <a:spLocks noGrp="1"/>
          </p:cNvSpPr>
          <p:nvPr>
            <p:ph type="body" idx="2"/>
          </p:nvPr>
        </p:nvSpPr>
        <p:spPr>
          <a:xfrm>
            <a:off x="467544" y="1340768"/>
            <a:ext cx="8270998" cy="1623862"/>
          </a:xfrm>
        </p:spPr>
        <p:txBody>
          <a:bodyPr>
            <a:noAutofit/>
          </a:bodyPr>
          <a:lstStyle/>
          <a:p>
            <a:pPr algn="just">
              <a:lnSpc>
                <a:spcPct val="100000"/>
              </a:lnSpc>
              <a:spcBef>
                <a:spcPts val="0"/>
              </a:spcBef>
              <a:spcAft>
                <a:spcPts val="0"/>
              </a:spcAft>
            </a:pPr>
            <a:r>
              <a:rPr lang="ru-RU" sz="1400" dirty="0">
                <a:solidFill>
                  <a:schemeClr val="tx1"/>
                </a:solidFill>
              </a:rPr>
              <a:t>На </a:t>
            </a:r>
            <a:r>
              <a:rPr lang="ru-RU" sz="1400" dirty="0" smtClean="0">
                <a:solidFill>
                  <a:schemeClr val="tx1"/>
                </a:solidFill>
              </a:rPr>
              <a:t>дворовой </a:t>
            </a:r>
            <a:r>
              <a:rPr lang="ru-RU" sz="1400" dirty="0">
                <a:solidFill>
                  <a:schemeClr val="tx1"/>
                </a:solidFill>
              </a:rPr>
              <a:t>территории </a:t>
            </a:r>
            <a:r>
              <a:rPr lang="ru-RU" sz="1400" dirty="0" smtClean="0">
                <a:solidFill>
                  <a:schemeClr val="tx1"/>
                </a:solidFill>
              </a:rPr>
              <a:t>по адресу Дубравная ул., д.35 заменили </a:t>
            </a:r>
            <a:r>
              <a:rPr lang="ru-RU" sz="1400" dirty="0">
                <a:solidFill>
                  <a:schemeClr val="tx1"/>
                </a:solidFill>
              </a:rPr>
              <a:t>100 % асфальтобетонного покрытия проездов и тротуаров, с установкой нового бортового камня, отремонтировали газоны, высадили 455 </a:t>
            </a:r>
            <a:r>
              <a:rPr lang="ru-RU" sz="1400" dirty="0" err="1">
                <a:solidFill>
                  <a:schemeClr val="tx1"/>
                </a:solidFill>
              </a:rPr>
              <a:t>п.м</a:t>
            </a:r>
            <a:r>
              <a:rPr lang="ru-RU" sz="1400" dirty="0">
                <a:solidFill>
                  <a:schemeClr val="tx1"/>
                </a:solidFill>
              </a:rPr>
              <a:t>. живой изгороди и заменили лавки и урны у каждого подъезда.</a:t>
            </a:r>
            <a:endParaRPr lang="ru-RU" sz="1500" dirty="0">
              <a:solidFill>
                <a:schemeClr val="tx1"/>
              </a:solidFill>
            </a:endParaRPr>
          </a:p>
        </p:txBody>
      </p:sp>
      <p:sp>
        <p:nvSpPr>
          <p:cNvPr id="5" name="Номер слайда 4"/>
          <p:cNvSpPr>
            <a:spLocks noGrp="1"/>
          </p:cNvSpPr>
          <p:nvPr>
            <p:ph type="sldNum" sz="quarter" idx="12"/>
          </p:nvPr>
        </p:nvSpPr>
        <p:spPr>
          <a:xfrm>
            <a:off x="612648" y="6377372"/>
            <a:ext cx="8125894" cy="344738"/>
          </a:xfrm>
          <a:effectLst>
            <a:softEdge rad="63500"/>
          </a:effectLst>
        </p:spPr>
        <p:txBody>
          <a:bodyPr/>
          <a:lstStyle/>
          <a:p>
            <a:pPr algn="r"/>
            <a:fld id="{B19B0651-EE4F-4900-A07F-96A6BFA9D0F0}" type="slidenum">
              <a:rPr lang="ru-RU" smtClean="0"/>
              <a:pPr algn="r"/>
              <a:t>15</a:t>
            </a:fld>
            <a:endParaRPr lang="ru-RU"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8537" y="2160685"/>
            <a:ext cx="5220072" cy="2536629"/>
          </a:xfrm>
          <a:prstGeom prst="rect">
            <a:avLst/>
          </a:prstGeom>
          <a:effectLst>
            <a:softEdge rad="635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3793758"/>
            <a:ext cx="5220072" cy="2536629"/>
          </a:xfrm>
          <a:prstGeom prst="rect">
            <a:avLst/>
          </a:prstGeom>
          <a:effectLst>
            <a:softEdge rad="63500"/>
          </a:effectLst>
        </p:spPr>
      </p:pic>
    </p:spTree>
    <p:extLst>
      <p:ext uri="{BB962C8B-B14F-4D97-AF65-F5344CB8AC3E}">
        <p14:creationId xmlns:p14="http://schemas.microsoft.com/office/powerpoint/2010/main" val="33490830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2258" y="2558334"/>
            <a:ext cx="4355976" cy="2450237"/>
          </a:xfrm>
          <a:prstGeom prst="rect">
            <a:avLst/>
          </a:prstGeom>
          <a:effectLst>
            <a:softEdge rad="63500"/>
          </a:effectLst>
        </p:spPr>
      </p:pic>
      <p:sp>
        <p:nvSpPr>
          <p:cNvPr id="2" name="Номер слайда 1"/>
          <p:cNvSpPr>
            <a:spLocks noGrp="1"/>
          </p:cNvSpPr>
          <p:nvPr>
            <p:ph type="sldNum" sz="quarter" idx="12"/>
          </p:nvPr>
        </p:nvSpPr>
        <p:spPr>
          <a:xfrm>
            <a:off x="612648" y="6356350"/>
            <a:ext cx="8074152" cy="365760"/>
          </a:xfrm>
          <a:effectLst>
            <a:softEdge rad="63500"/>
          </a:effectLst>
        </p:spPr>
        <p:txBody>
          <a:bodyPr/>
          <a:lstStyle/>
          <a:p>
            <a:pPr algn="r"/>
            <a:fld id="{B19B0651-EE4F-4900-A07F-96A6BFA9D0F0}" type="slidenum">
              <a:rPr lang="ru-RU" smtClean="0"/>
              <a:pPr algn="r"/>
              <a:t>16</a:t>
            </a:fld>
            <a:endParaRPr lang="ru-RU" dirty="0"/>
          </a:p>
        </p:txBody>
      </p:sp>
      <p:sp>
        <p:nvSpPr>
          <p:cNvPr id="9" name="Заголовок 1"/>
          <p:cNvSpPr txBox="1">
            <a:spLocks/>
          </p:cNvSpPr>
          <p:nvPr/>
        </p:nvSpPr>
        <p:spPr>
          <a:xfrm>
            <a:off x="395536" y="476672"/>
            <a:ext cx="8363272" cy="648072"/>
          </a:xfrm>
          <a:prstGeom prst="rect">
            <a:avLst/>
          </a:prstGeom>
        </p:spPr>
        <p:txBody>
          <a:bodyPr>
            <a:normAutofit fontScale="92500"/>
          </a:bodyPr>
          <a:lstStyle>
            <a:lvl1pPr algn="l" rtl="0" eaLnBrk="1" latinLnBrk="0" hangingPunct="1">
              <a:spcBef>
                <a:spcPct val="0"/>
              </a:spcBef>
              <a:buNone/>
              <a:defRPr kumimoji="0" sz="3200" kern="1200">
                <a:solidFill>
                  <a:schemeClr val="tx1"/>
                </a:solidFill>
                <a:latin typeface="+mj-lt"/>
                <a:ea typeface="+mj-ea"/>
                <a:cs typeface="+mj-cs"/>
              </a:defRPr>
            </a:lvl1pPr>
          </a:lstStyle>
          <a:p>
            <a:pPr algn="ctr"/>
            <a:r>
              <a:rPr lang="ru-RU" sz="2800" b="1" dirty="0"/>
              <a:t>Катки с естественным и искусственным льдом</a:t>
            </a:r>
          </a:p>
        </p:txBody>
      </p:sp>
      <p:sp>
        <p:nvSpPr>
          <p:cNvPr id="4" name="Прямоугольник 3"/>
          <p:cNvSpPr/>
          <p:nvPr/>
        </p:nvSpPr>
        <p:spPr>
          <a:xfrm>
            <a:off x="390364" y="988674"/>
            <a:ext cx="8363272" cy="1569660"/>
          </a:xfrm>
          <a:prstGeom prst="rect">
            <a:avLst/>
          </a:prstGeom>
          <a:effectLst>
            <a:softEdge rad="63500"/>
          </a:effectLst>
        </p:spPr>
        <p:txBody>
          <a:bodyPr wrap="square">
            <a:spAutoFit/>
          </a:bodyPr>
          <a:lstStyle/>
          <a:p>
            <a:pPr algn="just"/>
            <a:r>
              <a:rPr lang="ru-RU" sz="1600" dirty="0"/>
              <a:t>На подведомственной ГБУ «</a:t>
            </a:r>
            <a:r>
              <a:rPr lang="ru-RU" sz="1600" dirty="0" err="1"/>
              <a:t>Жилищник</a:t>
            </a:r>
            <a:r>
              <a:rPr lang="ru-RU" sz="1600" dirty="0"/>
              <a:t> района Митино» территории расположено </a:t>
            </a:r>
            <a:r>
              <a:rPr lang="ru-RU" sz="1600" b="1" dirty="0"/>
              <a:t>11</a:t>
            </a:r>
            <a:r>
              <a:rPr lang="ru-RU" sz="1600" dirty="0"/>
              <a:t> катков с естественным льдом (на дворовых территориях) и </a:t>
            </a:r>
            <a:r>
              <a:rPr lang="ru-RU" sz="1600" b="1" dirty="0"/>
              <a:t>1</a:t>
            </a:r>
            <a:r>
              <a:rPr lang="ru-RU" sz="1600" dirty="0"/>
              <a:t> каток с искусственным по адресу: </a:t>
            </a:r>
            <a:r>
              <a:rPr lang="ru-RU" sz="1600" dirty="0" err="1"/>
              <a:t>Барышиха</a:t>
            </a:r>
            <a:r>
              <a:rPr lang="ru-RU" sz="1600" dirty="0"/>
              <a:t> ул., 33, вл. 1. Все катки и прилегающая инфраструктура находятся в удовлетворительном санитарно-техническом состоянии и готовы к приему посетителей в предстоящем зимнем периоде. Хочется дополнительно отметить, что все катки пользуются огромным спросом у жителей района.</a:t>
            </a:r>
          </a:p>
        </p:txBody>
      </p:sp>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590176"/>
            <a:ext cx="3515883" cy="2636912"/>
          </a:xfrm>
          <a:prstGeom prst="rect">
            <a:avLst/>
          </a:prstGeom>
          <a:effectLst>
            <a:softEdge rad="63500"/>
          </a:effectLst>
        </p:spPr>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3613892"/>
            <a:ext cx="3490314" cy="2617736"/>
          </a:xfrm>
          <a:prstGeom prst="rect">
            <a:avLst/>
          </a:prstGeom>
          <a:effectLst>
            <a:softEdge rad="63500"/>
          </a:effectLst>
        </p:spPr>
      </p:pic>
    </p:spTree>
    <p:extLst>
      <p:ext uri="{BB962C8B-B14F-4D97-AF65-F5344CB8AC3E}">
        <p14:creationId xmlns:p14="http://schemas.microsoft.com/office/powerpoint/2010/main" val="4042502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454806" y="452736"/>
            <a:ext cx="8075240" cy="648072"/>
          </a:xfrm>
        </p:spPr>
        <p:txBody>
          <a:bodyPr>
            <a:normAutofit fontScale="90000"/>
          </a:bodyPr>
          <a:lstStyle/>
          <a:p>
            <a:pPr algn="ctr"/>
            <a:r>
              <a:rPr lang="ru-RU" sz="2800" dirty="0">
                <a:solidFill>
                  <a:schemeClr val="tx1"/>
                </a:solidFill>
              </a:rPr>
              <a:t>Работы в рамках текущей эксплуатации и озеленения</a:t>
            </a:r>
            <a:endParaRPr lang="ru-RU" sz="2800" b="1" dirty="0">
              <a:solidFill>
                <a:schemeClr val="tx1"/>
              </a:solidFill>
            </a:endParaRPr>
          </a:p>
        </p:txBody>
      </p:sp>
      <p:sp>
        <p:nvSpPr>
          <p:cNvPr id="2" name="Номер слайда 1"/>
          <p:cNvSpPr>
            <a:spLocks noGrp="1"/>
          </p:cNvSpPr>
          <p:nvPr>
            <p:ph type="sldNum" sz="quarter" idx="12"/>
          </p:nvPr>
        </p:nvSpPr>
        <p:spPr>
          <a:xfrm>
            <a:off x="612648" y="6356350"/>
            <a:ext cx="8135816" cy="365760"/>
          </a:xfrm>
          <a:effectLst>
            <a:softEdge rad="63500"/>
          </a:effectLst>
        </p:spPr>
        <p:txBody>
          <a:bodyPr/>
          <a:lstStyle/>
          <a:p>
            <a:pPr algn="r"/>
            <a:fld id="{B19B0651-EE4F-4900-A07F-96A6BFA9D0F0}" type="slidenum">
              <a:rPr lang="ru-RU" smtClean="0"/>
              <a:pPr algn="r"/>
              <a:t>17</a:t>
            </a:fld>
            <a:endParaRPr lang="ru-RU" dirty="0"/>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897" t="26244" r="897" b="-658"/>
          <a:stretch/>
        </p:blipFill>
        <p:spPr>
          <a:xfrm>
            <a:off x="440904" y="1117823"/>
            <a:ext cx="3916711" cy="2311177"/>
          </a:xfrm>
          <a:prstGeom prst="rect">
            <a:avLst/>
          </a:prstGeom>
          <a:effectLst>
            <a:softEdge rad="63500"/>
          </a:effectLst>
        </p:spPr>
      </p:pic>
      <p:pic>
        <p:nvPicPr>
          <p:cNvPr id="10" name="Рисунок 9"/>
          <p:cNvPicPr>
            <a:picLocks noChangeAspect="1"/>
          </p:cNvPicPr>
          <p:nvPr/>
        </p:nvPicPr>
        <p:blipFill rotWithShape="1">
          <a:blip r:embed="rId4" cstate="print">
            <a:extLst>
              <a:ext uri="{28A0092B-C50C-407E-A947-70E740481C1C}">
                <a14:useLocalDpi xmlns:a14="http://schemas.microsoft.com/office/drawing/2010/main" val="0"/>
              </a:ext>
            </a:extLst>
          </a:blip>
          <a:srcRect t="22050"/>
          <a:stretch/>
        </p:blipFill>
        <p:spPr>
          <a:xfrm>
            <a:off x="4750378" y="1117823"/>
            <a:ext cx="3953261" cy="2311177"/>
          </a:xfrm>
          <a:prstGeom prst="rect">
            <a:avLst/>
          </a:prstGeom>
          <a:effectLst>
            <a:softEdge rad="63500"/>
          </a:effectLst>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535" y="3625882"/>
            <a:ext cx="3875080" cy="2582378"/>
          </a:xfrm>
          <a:prstGeom prst="rect">
            <a:avLst/>
          </a:prstGeom>
          <a:effectLst>
            <a:softEdge rad="63500"/>
          </a:effectLst>
        </p:spPr>
      </p:pic>
      <p:pic>
        <p:nvPicPr>
          <p:cNvPr id="12" name="Рисунок 11"/>
          <p:cNvPicPr>
            <a:picLocks noChangeAspect="1"/>
          </p:cNvPicPr>
          <p:nvPr/>
        </p:nvPicPr>
        <p:blipFill rotWithShape="1">
          <a:blip r:embed="rId6" cstate="print">
            <a:extLst>
              <a:ext uri="{28A0092B-C50C-407E-A947-70E740481C1C}">
                <a14:useLocalDpi xmlns:a14="http://schemas.microsoft.com/office/drawing/2010/main" val="0"/>
              </a:ext>
            </a:extLst>
          </a:blip>
          <a:srcRect t="14686"/>
          <a:stretch/>
        </p:blipFill>
        <p:spPr>
          <a:xfrm>
            <a:off x="4750377" y="3645024"/>
            <a:ext cx="3953261" cy="2563235"/>
          </a:xfrm>
          <a:prstGeom prst="rect">
            <a:avLst/>
          </a:prstGeom>
          <a:effectLst>
            <a:softEdge rad="63500"/>
          </a:effectLst>
        </p:spPr>
      </p:pic>
    </p:spTree>
    <p:extLst>
      <p:ext uri="{BB962C8B-B14F-4D97-AF65-F5344CB8AC3E}">
        <p14:creationId xmlns:p14="http://schemas.microsoft.com/office/powerpoint/2010/main" val="34565627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395536" y="332656"/>
            <a:ext cx="8352928" cy="713451"/>
          </a:xfrm>
        </p:spPr>
        <p:txBody>
          <a:bodyPr>
            <a:noAutofit/>
          </a:bodyPr>
          <a:lstStyle/>
          <a:p>
            <a:pPr algn="ctr"/>
            <a:r>
              <a:rPr lang="ru-RU" sz="2200" dirty="0" smtClean="0">
                <a:solidFill>
                  <a:schemeClr val="tx1"/>
                </a:solidFill>
                <a:cs typeface="Times New Roman" panose="02020603050405020304" pitchFamily="18" charset="0"/>
              </a:rPr>
              <a:t>Благоустройство </a:t>
            </a:r>
            <a:r>
              <a:rPr lang="ru-RU" sz="2200" dirty="0">
                <a:solidFill>
                  <a:schemeClr val="tx1"/>
                </a:solidFill>
                <a:cs typeface="Times New Roman" panose="02020603050405020304" pitchFamily="18" charset="0"/>
              </a:rPr>
              <a:t>территорий образовательных учреждений</a:t>
            </a:r>
            <a:endParaRPr lang="ru-RU" sz="2200" b="1" dirty="0">
              <a:solidFill>
                <a:schemeClr val="tx1"/>
              </a:solidFill>
              <a:cs typeface="Times New Roman" panose="02020603050405020304" pitchFamily="18" charset="0"/>
            </a:endParaRPr>
          </a:p>
        </p:txBody>
      </p:sp>
      <p:sp>
        <p:nvSpPr>
          <p:cNvPr id="3" name="Номер слайда 2"/>
          <p:cNvSpPr>
            <a:spLocks noGrp="1"/>
          </p:cNvSpPr>
          <p:nvPr>
            <p:ph type="sldNum" sz="quarter" idx="12"/>
          </p:nvPr>
        </p:nvSpPr>
        <p:spPr>
          <a:xfrm>
            <a:off x="612648" y="6356350"/>
            <a:ext cx="8135816" cy="365760"/>
          </a:xfrm>
        </p:spPr>
        <p:txBody>
          <a:bodyPr/>
          <a:lstStyle/>
          <a:p>
            <a:pPr algn="r"/>
            <a:fld id="{B19B0651-EE4F-4900-A07F-96A6BFA9D0F0}" type="slidenum">
              <a:rPr lang="ru-RU" smtClean="0"/>
              <a:pPr algn="r"/>
              <a:t>18</a:t>
            </a:fld>
            <a:endParaRPr lang="ru-RU" dirty="0"/>
          </a:p>
        </p:txBody>
      </p:sp>
      <p:sp>
        <p:nvSpPr>
          <p:cNvPr id="4" name="Прямоугольник 3"/>
          <p:cNvSpPr/>
          <p:nvPr/>
        </p:nvSpPr>
        <p:spPr>
          <a:xfrm>
            <a:off x="395536" y="1988840"/>
            <a:ext cx="8352928" cy="3139321"/>
          </a:xfrm>
          <a:prstGeom prst="rect">
            <a:avLst/>
          </a:prstGeom>
        </p:spPr>
        <p:txBody>
          <a:bodyPr wrap="square">
            <a:spAutoFit/>
          </a:bodyPr>
          <a:lstStyle/>
          <a:p>
            <a:pPr algn="just"/>
            <a:r>
              <a:rPr lang="ru-RU" dirty="0"/>
              <a:t>В 2020 году были запланированы работы по благоустройству </a:t>
            </a:r>
            <a:r>
              <a:rPr lang="ru-RU" b="1" dirty="0"/>
              <a:t>14</a:t>
            </a:r>
            <a:r>
              <a:rPr lang="ru-RU" dirty="0"/>
              <a:t> объектов образования (4 школы и 10 детских садов), однако в связи с введением режима повышенной готовности, в связи с наступлением пандемии </a:t>
            </a:r>
            <a:r>
              <a:rPr lang="ru-RU" dirty="0" err="1"/>
              <a:t>коронавирусной</a:t>
            </a:r>
            <a:r>
              <a:rPr lang="ru-RU" dirty="0"/>
              <a:t> инфекции работы были приостановлены и планируются к реализации в 2021 году. В настоящее время проектно-сметная документация на благоустройство объектов образования разработана и ожидает реализации</a:t>
            </a:r>
            <a:r>
              <a:rPr lang="ru-RU" dirty="0" smtClean="0"/>
              <a:t>.</a:t>
            </a:r>
            <a:endParaRPr lang="en-US" dirty="0" smtClean="0"/>
          </a:p>
          <a:p>
            <a:pPr algn="just"/>
            <a:r>
              <a:rPr lang="ru-RU" dirty="0"/>
              <a:t>Основанием для проведения </a:t>
            </a:r>
            <a:r>
              <a:rPr lang="ru-RU" dirty="0" err="1"/>
              <a:t>благоустроительных</a:t>
            </a:r>
            <a:r>
              <a:rPr lang="ru-RU" dirty="0"/>
              <a:t> работ явилось совместно проведенное обследование с участием представителей образовательных учреждений, управы района Митино города Москвы и ГБУ «</a:t>
            </a:r>
            <a:r>
              <a:rPr lang="ru-RU" dirty="0" err="1"/>
              <a:t>Жилищник</a:t>
            </a:r>
            <a:r>
              <a:rPr lang="ru-RU" dirty="0"/>
              <a:t> района Митино», в ходе которого были определены виды и объемы работ. </a:t>
            </a:r>
          </a:p>
        </p:txBody>
      </p:sp>
    </p:spTree>
    <p:extLst>
      <p:ext uri="{BB962C8B-B14F-4D97-AF65-F5344CB8AC3E}">
        <p14:creationId xmlns:p14="http://schemas.microsoft.com/office/powerpoint/2010/main" val="15593632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12648" y="6356350"/>
            <a:ext cx="8135816" cy="365760"/>
          </a:xfrm>
        </p:spPr>
        <p:txBody>
          <a:bodyPr/>
          <a:lstStyle/>
          <a:p>
            <a:pPr algn="r"/>
            <a:fld id="{B19B0651-EE4F-4900-A07F-96A6BFA9D0F0}" type="slidenum">
              <a:rPr lang="ru-RU" smtClean="0"/>
              <a:pPr algn="r"/>
              <a:t>19</a:t>
            </a:fld>
            <a:endParaRPr lang="ru-RU" dirty="0"/>
          </a:p>
        </p:txBody>
      </p:sp>
      <p:sp>
        <p:nvSpPr>
          <p:cNvPr id="2" name="Заголовок 1"/>
          <p:cNvSpPr>
            <a:spLocks noGrp="1"/>
          </p:cNvSpPr>
          <p:nvPr>
            <p:ph type="title" idx="4294967295"/>
          </p:nvPr>
        </p:nvSpPr>
        <p:spPr>
          <a:xfrm>
            <a:off x="683568" y="417383"/>
            <a:ext cx="5580112" cy="718068"/>
          </a:xfrm>
        </p:spPr>
        <p:txBody>
          <a:bodyPr anchor="ctr">
            <a:normAutofit/>
          </a:bodyPr>
          <a:lstStyle/>
          <a:p>
            <a:pPr algn="ctr"/>
            <a:r>
              <a:rPr lang="ru-RU" sz="2400" b="1" dirty="0">
                <a:latin typeface="+mn-lt"/>
                <a:cs typeface="Times New Roman" panose="02020603050405020304" pitchFamily="18" charset="0"/>
              </a:rPr>
              <a:t>Ремонт подъездов в жилых </a:t>
            </a:r>
            <a:r>
              <a:rPr lang="ru-RU" sz="2400" b="1" dirty="0" smtClean="0">
                <a:latin typeface="+mn-lt"/>
                <a:cs typeface="Times New Roman" panose="02020603050405020304" pitchFamily="18" charset="0"/>
              </a:rPr>
              <a:t>домах</a:t>
            </a:r>
            <a:endParaRPr lang="ru-RU" sz="2400" b="1" dirty="0">
              <a:latin typeface="+mn-lt"/>
              <a:cs typeface="Times New Roman" panose="02020603050405020304" pitchFamily="18" charset="0"/>
            </a:endParaRPr>
          </a:p>
        </p:txBody>
      </p:sp>
      <p:sp>
        <p:nvSpPr>
          <p:cNvPr id="4" name="Текст 3"/>
          <p:cNvSpPr>
            <a:spLocks noGrp="1"/>
          </p:cNvSpPr>
          <p:nvPr>
            <p:ph type="body" idx="4294967295"/>
          </p:nvPr>
        </p:nvSpPr>
        <p:spPr>
          <a:xfrm>
            <a:off x="467545" y="5834869"/>
            <a:ext cx="8651392" cy="792162"/>
          </a:xfrm>
        </p:spPr>
        <p:txBody>
          <a:bodyPr>
            <a:noAutofit/>
          </a:bodyPr>
          <a:lstStyle/>
          <a:p>
            <a:r>
              <a:rPr lang="ru-RU" sz="1800" dirty="0">
                <a:latin typeface="Times New Roman" panose="02020603050405020304" pitchFamily="18" charset="0"/>
                <a:cs typeface="Times New Roman" panose="02020603050405020304" pitchFamily="18" charset="0"/>
              </a:rPr>
              <a:t>В </a:t>
            </a:r>
            <a:r>
              <a:rPr lang="ru-RU" sz="1800" dirty="0" smtClean="0">
                <a:latin typeface="Times New Roman" panose="02020603050405020304" pitchFamily="18" charset="0"/>
                <a:cs typeface="Times New Roman" panose="02020603050405020304" pitchFamily="18" charset="0"/>
              </a:rPr>
              <a:t>2020 </a:t>
            </a:r>
            <a:r>
              <a:rPr lang="ru-RU" sz="1800" dirty="0">
                <a:latin typeface="Times New Roman" panose="02020603050405020304" pitchFamily="18" charset="0"/>
                <a:cs typeface="Times New Roman" panose="02020603050405020304" pitchFamily="18" charset="0"/>
              </a:rPr>
              <a:t>году проведён косметический ремонт </a:t>
            </a:r>
            <a:r>
              <a:rPr lang="ru-RU" sz="1800" b="1" dirty="0" smtClean="0">
                <a:latin typeface="Times New Roman" panose="02020603050405020304" pitchFamily="18" charset="0"/>
                <a:cs typeface="Times New Roman" panose="02020603050405020304" pitchFamily="18" charset="0"/>
              </a:rPr>
              <a:t>72</a:t>
            </a:r>
            <a:r>
              <a:rPr lang="ru-RU" sz="1800" dirty="0" smtClean="0">
                <a:latin typeface="Times New Roman" panose="02020603050405020304" pitchFamily="18" charset="0"/>
                <a:cs typeface="Times New Roman" panose="02020603050405020304" pitchFamily="18" charset="0"/>
              </a:rPr>
              <a:t> </a:t>
            </a:r>
            <a:r>
              <a:rPr lang="ru-RU" sz="1800" dirty="0">
                <a:latin typeface="Times New Roman" panose="02020603050405020304" pitchFamily="18" charset="0"/>
                <a:cs typeface="Times New Roman" panose="02020603050405020304" pitchFamily="18" charset="0"/>
              </a:rPr>
              <a:t>подъездов в многоквартирных домах, находящихся в управлении </a:t>
            </a:r>
            <a:r>
              <a:rPr lang="ru-RU" sz="1800" dirty="0" smtClean="0">
                <a:latin typeface="Times New Roman" panose="02020603050405020304" pitchFamily="18" charset="0"/>
                <a:cs typeface="Times New Roman" panose="02020603050405020304" pitchFamily="18" charset="0"/>
              </a:rPr>
              <a:t>ГБУ</a:t>
            </a:r>
            <a:r>
              <a:rPr lang="ru-RU" sz="1800" dirty="0">
                <a:latin typeface="Times New Roman" panose="02020603050405020304" pitchFamily="18" charset="0"/>
                <a:cs typeface="Times New Roman" panose="02020603050405020304" pitchFamily="18" charset="0"/>
              </a:rPr>
              <a:t>.</a:t>
            </a: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4249" y="1125906"/>
            <a:ext cx="2201601" cy="2935468"/>
          </a:xfrm>
          <a:prstGeom prst="rect">
            <a:avLst/>
          </a:prstGeom>
          <a:effectLst>
            <a:softEdge rad="63500"/>
          </a:effectLst>
        </p:spPr>
      </p:pic>
      <p:pic>
        <p:nvPicPr>
          <p:cNvPr id="12"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5" y="1159568"/>
            <a:ext cx="2195460" cy="2927280"/>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6149" y="1159568"/>
            <a:ext cx="1928813" cy="3429000"/>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8464" y="2492896"/>
            <a:ext cx="1866294" cy="3317856"/>
          </a:xfrm>
          <a:prstGeom prst="rect">
            <a:avLst/>
          </a:prstGeom>
          <a:effectLst>
            <a:softEdge rad="63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5312" y="2474116"/>
            <a:ext cx="1890424" cy="3360753"/>
          </a:xfrm>
          <a:prstGeom prst="rect">
            <a:avLst/>
          </a:prstGeom>
          <a:effectLst>
            <a:softEdge rad="63500"/>
          </a:effectLst>
        </p:spPr>
      </p:pic>
    </p:spTree>
    <p:extLst>
      <p:ext uri="{BB962C8B-B14F-4D97-AF65-F5344CB8AC3E}">
        <p14:creationId xmlns:p14="http://schemas.microsoft.com/office/powerpoint/2010/main" val="3777508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rmAutofit/>
          </a:bodyPr>
          <a:lstStyle/>
          <a:p>
            <a:pPr algn="l"/>
            <a:r>
              <a:rPr lang="ru-RU" sz="2800" b="1" dirty="0" smtClean="0"/>
              <a:t>Общая информация</a:t>
            </a:r>
            <a:endParaRPr lang="ru-RU" sz="2800" b="1" dirty="0"/>
          </a:p>
        </p:txBody>
      </p:sp>
      <p:sp>
        <p:nvSpPr>
          <p:cNvPr id="4" name="Объект 3"/>
          <p:cNvSpPr>
            <a:spLocks noGrp="1"/>
          </p:cNvSpPr>
          <p:nvPr>
            <p:ph sz="quarter" idx="1"/>
          </p:nvPr>
        </p:nvSpPr>
        <p:spPr>
          <a:xfrm>
            <a:off x="457200" y="1268760"/>
            <a:ext cx="8229600" cy="5159598"/>
          </a:xfrm>
        </p:spPr>
        <p:txBody>
          <a:bodyPr>
            <a:normAutofit/>
          </a:bodyPr>
          <a:lstStyle/>
          <a:p>
            <a:pPr marL="0" indent="0">
              <a:buNone/>
            </a:pPr>
            <a:r>
              <a:rPr lang="ru-RU" dirty="0"/>
              <a:t>Государственное бюджетное учреждение города Москвы «</a:t>
            </a:r>
            <a:r>
              <a:rPr lang="ru-RU" dirty="0" err="1"/>
              <a:t>Жилищник</a:t>
            </a:r>
            <a:r>
              <a:rPr lang="ru-RU" dirty="0"/>
              <a:t> района Митино», создано 14 ноября 2014 года на базе ГУП ДЕЗ района «Митино» и ГКУ «ИС района Митино» в порядке реорганизации на основании постановления Правительства Москвы от 14 марта 2013 г. № 146-ПП «О проведении эксперимента по оптимизации деятельности отдельных государственных учреждений города Москвы и государственных унитарных предприятий города Москвы, осуществляющих деятельность в сфере городского хозяйства города Москвы». </a:t>
            </a:r>
          </a:p>
        </p:txBody>
      </p:sp>
      <p:sp>
        <p:nvSpPr>
          <p:cNvPr id="3" name="Номер слайда 2"/>
          <p:cNvSpPr>
            <a:spLocks noGrp="1"/>
          </p:cNvSpPr>
          <p:nvPr>
            <p:ph type="sldNum" sz="quarter" idx="4294967295"/>
          </p:nvPr>
        </p:nvSpPr>
        <p:spPr>
          <a:xfrm>
            <a:off x="467544" y="6356350"/>
            <a:ext cx="8280920" cy="365125"/>
          </a:xfrm>
          <a:prstGeom prst="rect">
            <a:avLst/>
          </a:prstGeom>
        </p:spPr>
        <p:txBody>
          <a:bodyPr/>
          <a:lstStyle/>
          <a:p>
            <a:pPr algn="r"/>
            <a:fld id="{B19B0651-EE4F-4900-A07F-96A6BFA9D0F0}" type="slidenum">
              <a:rPr lang="ru-RU" smtClean="0">
                <a:solidFill>
                  <a:schemeClr val="tx1"/>
                </a:solidFill>
              </a:rPr>
              <a:pPr algn="r"/>
              <a:t>2</a:t>
            </a:fld>
            <a:endParaRPr lang="ru-RU" dirty="0">
              <a:solidFill>
                <a:schemeClr val="tx1"/>
              </a:solidFill>
            </a:endParaRPr>
          </a:p>
        </p:txBody>
      </p:sp>
    </p:spTree>
    <p:extLst>
      <p:ext uri="{BB962C8B-B14F-4D97-AF65-F5344CB8AC3E}">
        <p14:creationId xmlns:p14="http://schemas.microsoft.com/office/powerpoint/2010/main" val="15417121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2656"/>
            <a:ext cx="8229600" cy="576064"/>
          </a:xfrm>
        </p:spPr>
        <p:txBody>
          <a:bodyPr>
            <a:normAutofit/>
          </a:bodyPr>
          <a:lstStyle/>
          <a:p>
            <a:pPr algn="ctr"/>
            <a:r>
              <a:rPr lang="ru-RU" sz="2400" b="1" dirty="0" smtClean="0">
                <a:latin typeface="+mn-lt"/>
                <a:cs typeface="Times New Roman" panose="02020603050405020304" pitchFamily="18" charset="0"/>
              </a:rPr>
              <a:t>Объединённая диспетчерская служба</a:t>
            </a:r>
            <a:endParaRPr lang="ru-RU" sz="2400" b="1" dirty="0">
              <a:latin typeface="+mn-lt"/>
              <a:cs typeface="Times New Roman" panose="02020603050405020304" pitchFamily="18" charset="0"/>
            </a:endParaRPr>
          </a:p>
        </p:txBody>
      </p:sp>
      <p:sp>
        <p:nvSpPr>
          <p:cNvPr id="3" name="Объект 2"/>
          <p:cNvSpPr>
            <a:spLocks noGrp="1"/>
          </p:cNvSpPr>
          <p:nvPr>
            <p:ph sz="quarter" idx="1"/>
          </p:nvPr>
        </p:nvSpPr>
        <p:spPr>
          <a:xfrm>
            <a:off x="438062" y="1038817"/>
            <a:ext cx="8189774" cy="1584175"/>
          </a:xfrm>
        </p:spPr>
        <p:txBody>
          <a:bodyPr>
            <a:noAutofit/>
          </a:bodyPr>
          <a:lstStyle/>
          <a:p>
            <a:pPr marL="0" indent="0" algn="just">
              <a:buNone/>
            </a:pPr>
            <a:r>
              <a:rPr lang="ru-RU" sz="1800" dirty="0" smtClean="0">
                <a:latin typeface="Times New Roman" panose="02020603050405020304" pitchFamily="18" charset="0"/>
                <a:cs typeface="Times New Roman" panose="02020603050405020304" pitchFamily="18" charset="0"/>
              </a:rPr>
              <a:t>Диспетчерское обслуживание жилого фонда осуществляют </a:t>
            </a:r>
            <a:r>
              <a:rPr lang="ru-RU" sz="1800" b="1" dirty="0" smtClean="0">
                <a:latin typeface="Times New Roman" panose="02020603050405020304" pitchFamily="18" charset="0"/>
                <a:cs typeface="Times New Roman" panose="02020603050405020304" pitchFamily="18" charset="0"/>
              </a:rPr>
              <a:t>24</a:t>
            </a:r>
            <a:r>
              <a:rPr lang="ru-RU" sz="1800" dirty="0" smtClean="0">
                <a:latin typeface="Times New Roman" panose="02020603050405020304" pitchFamily="18" charset="0"/>
                <a:cs typeface="Times New Roman" panose="02020603050405020304" pitchFamily="18" charset="0"/>
              </a:rPr>
              <a:t> ОДС. Все ОДС укомплектованы обученным и аттестованным персоналом. Имеется аварийный запас материалов в соответствии с требованиями Регламента аварийно-технического обслуживания систем инженерного оборудования жилых и общественных зданий в г. Москве. </a:t>
            </a:r>
            <a:endParaRPr lang="ru-RU" sz="1800"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4294967295"/>
          </p:nvPr>
        </p:nvSpPr>
        <p:spPr>
          <a:xfrm>
            <a:off x="467544" y="6356350"/>
            <a:ext cx="8280920" cy="365125"/>
          </a:xfrm>
          <a:prstGeom prst="rect">
            <a:avLst/>
          </a:prstGeom>
        </p:spPr>
        <p:txBody>
          <a:bodyPr/>
          <a:lstStyle/>
          <a:p>
            <a:pPr algn="r"/>
            <a:fld id="{B19B0651-EE4F-4900-A07F-96A6BFA9D0F0}" type="slidenum">
              <a:rPr lang="ru-RU" smtClean="0"/>
              <a:pPr algn="r"/>
              <a:t>20</a:t>
            </a:fld>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54" y="2532947"/>
            <a:ext cx="8160292" cy="3821243"/>
          </a:xfrm>
          <a:prstGeom prst="rect">
            <a:avLst/>
          </a:prstGeom>
          <a:effectLst>
            <a:softEdge rad="63500"/>
          </a:effectLst>
        </p:spPr>
      </p:pic>
    </p:spTree>
    <p:extLst>
      <p:ext uri="{BB962C8B-B14F-4D97-AF65-F5344CB8AC3E}">
        <p14:creationId xmlns:p14="http://schemas.microsoft.com/office/powerpoint/2010/main" val="930948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851694"/>
          </a:xfrm>
        </p:spPr>
        <p:txBody>
          <a:bodyPr>
            <a:normAutofit/>
          </a:bodyPr>
          <a:lstStyle/>
          <a:p>
            <a:pPr algn="ctr"/>
            <a:r>
              <a:rPr lang="ru-RU" sz="2400" dirty="0">
                <a:solidFill>
                  <a:schemeClr val="tx1"/>
                </a:solidFill>
                <a:latin typeface="Times New Roman" panose="02020603050405020304" pitchFamily="18" charset="0"/>
                <a:cs typeface="Times New Roman" panose="02020603050405020304" pitchFamily="18" charset="0"/>
              </a:rPr>
              <a:t>Содержание и текущий ремонт оборудования для маломобильных граждан</a:t>
            </a:r>
          </a:p>
        </p:txBody>
      </p:sp>
      <p:sp>
        <p:nvSpPr>
          <p:cNvPr id="4" name="Текст 3"/>
          <p:cNvSpPr>
            <a:spLocks noGrp="1"/>
          </p:cNvSpPr>
          <p:nvPr>
            <p:ph type="body" idx="2"/>
          </p:nvPr>
        </p:nvSpPr>
        <p:spPr>
          <a:xfrm>
            <a:off x="446793" y="1851128"/>
            <a:ext cx="3477135" cy="3378072"/>
          </a:xfrm>
        </p:spPr>
        <p:txBody>
          <a:bodyPr>
            <a:noAutofit/>
          </a:bodyPr>
          <a:lstStyle/>
          <a:p>
            <a:pPr algn="just"/>
            <a:r>
              <a:rPr lang="ru-RU" sz="1800" dirty="0">
                <a:solidFill>
                  <a:schemeClr val="tx1"/>
                </a:solidFill>
              </a:rPr>
              <a:t>В рамках действующей программы «Доступная среда» в подъездах устанавливаются подъёмные платформы для инвалидов. Всего в эксплуатации ГБУ «</a:t>
            </a:r>
            <a:r>
              <a:rPr lang="ru-RU" sz="1800" dirty="0" err="1">
                <a:solidFill>
                  <a:schemeClr val="tx1"/>
                </a:solidFill>
              </a:rPr>
              <a:t>Жилищник</a:t>
            </a:r>
            <a:r>
              <a:rPr lang="ru-RU" sz="1800" dirty="0">
                <a:solidFill>
                  <a:schemeClr val="tx1"/>
                </a:solidFill>
              </a:rPr>
              <a:t> района Митино» </a:t>
            </a:r>
            <a:r>
              <a:rPr lang="ru-RU" sz="1800" b="1" dirty="0" smtClean="0">
                <a:solidFill>
                  <a:schemeClr val="tx1"/>
                </a:solidFill>
              </a:rPr>
              <a:t>76</a:t>
            </a:r>
            <a:r>
              <a:rPr lang="ru-RU" sz="1800" dirty="0" smtClean="0">
                <a:solidFill>
                  <a:schemeClr val="tx1"/>
                </a:solidFill>
              </a:rPr>
              <a:t> </a:t>
            </a:r>
            <a:r>
              <a:rPr lang="ru-RU" sz="1800" dirty="0">
                <a:solidFill>
                  <a:schemeClr val="tx1"/>
                </a:solidFill>
              </a:rPr>
              <a:t>подъёмных </a:t>
            </a:r>
            <a:r>
              <a:rPr lang="ru-RU" sz="1800" dirty="0" smtClean="0">
                <a:solidFill>
                  <a:schemeClr val="tx1"/>
                </a:solidFill>
              </a:rPr>
              <a:t>платформ, </a:t>
            </a:r>
            <a:r>
              <a:rPr lang="ru-RU" sz="1800" dirty="0">
                <a:solidFill>
                  <a:schemeClr val="tx1"/>
                </a:solidFill>
              </a:rPr>
              <a:t>в том числе </a:t>
            </a:r>
            <a:r>
              <a:rPr lang="ru-RU" sz="1800" b="1" dirty="0" smtClean="0">
                <a:solidFill>
                  <a:schemeClr val="tx1"/>
                </a:solidFill>
              </a:rPr>
              <a:t>11</a:t>
            </a:r>
            <a:r>
              <a:rPr lang="ru-RU" sz="1800" dirty="0" smtClean="0">
                <a:solidFill>
                  <a:schemeClr val="tx1"/>
                </a:solidFill>
              </a:rPr>
              <a:t> платформ, </a:t>
            </a:r>
            <a:r>
              <a:rPr lang="ru-RU" sz="1800" dirty="0">
                <a:solidFill>
                  <a:schemeClr val="tx1"/>
                </a:solidFill>
              </a:rPr>
              <a:t>установленные в </a:t>
            </a:r>
            <a:r>
              <a:rPr lang="ru-RU" sz="1800" dirty="0" smtClean="0">
                <a:solidFill>
                  <a:schemeClr val="tx1"/>
                </a:solidFill>
              </a:rPr>
              <a:t>2020 </a:t>
            </a:r>
            <a:r>
              <a:rPr lang="ru-RU" sz="1800" dirty="0">
                <a:solidFill>
                  <a:schemeClr val="tx1"/>
                </a:solidFill>
              </a:rPr>
              <a:t>году. </a:t>
            </a:r>
            <a:endParaRPr lang="ru-RU" sz="1800" dirty="0">
              <a:solidFill>
                <a:schemeClr val="tx1"/>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a:xfrm>
            <a:off x="612648" y="6356350"/>
            <a:ext cx="8135816" cy="365760"/>
          </a:xfrm>
        </p:spPr>
        <p:txBody>
          <a:bodyPr/>
          <a:lstStyle/>
          <a:p>
            <a:pPr algn="r"/>
            <a:fld id="{B19B0651-EE4F-4900-A07F-96A6BFA9D0F0}" type="slidenum">
              <a:rPr lang="ru-RU" smtClean="0"/>
              <a:pPr algn="r"/>
              <a:t>21</a:t>
            </a:fld>
            <a:endParaRPr lang="ru-RU" dirty="0"/>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l="4640" t="21651" r="4640" b="5295"/>
          <a:stretch/>
        </p:blipFill>
        <p:spPr>
          <a:xfrm>
            <a:off x="4033873" y="1161685"/>
            <a:ext cx="4618856" cy="5157723"/>
          </a:xfrm>
          <a:prstGeom prst="rect">
            <a:avLst/>
          </a:prstGeom>
          <a:effectLst>
            <a:softEdge rad="63500"/>
          </a:effectLst>
        </p:spPr>
      </p:pic>
    </p:spTree>
    <p:extLst>
      <p:ext uri="{BB962C8B-B14F-4D97-AF65-F5344CB8AC3E}">
        <p14:creationId xmlns:p14="http://schemas.microsoft.com/office/powerpoint/2010/main" val="34605937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707678"/>
          </a:xfrm>
        </p:spPr>
        <p:txBody>
          <a:bodyPr>
            <a:normAutofit/>
          </a:bodyPr>
          <a:lstStyle/>
          <a:p>
            <a:pPr algn="ctr"/>
            <a:r>
              <a:rPr lang="ru-RU" sz="2400" dirty="0">
                <a:solidFill>
                  <a:schemeClr val="tx1"/>
                </a:solidFill>
                <a:latin typeface="Times New Roman" panose="02020603050405020304" pitchFamily="18" charset="0"/>
                <a:cs typeface="Times New Roman" panose="02020603050405020304" pitchFamily="18" charset="0"/>
              </a:rPr>
              <a:t>Ремонт квартир ВОВ</a:t>
            </a:r>
          </a:p>
        </p:txBody>
      </p:sp>
      <p:sp>
        <p:nvSpPr>
          <p:cNvPr id="4" name="Текст 3"/>
          <p:cNvSpPr>
            <a:spLocks noGrp="1"/>
          </p:cNvSpPr>
          <p:nvPr>
            <p:ph type="body" idx="2"/>
          </p:nvPr>
        </p:nvSpPr>
        <p:spPr>
          <a:xfrm>
            <a:off x="446793" y="1124744"/>
            <a:ext cx="8301671" cy="497752"/>
          </a:xfrm>
        </p:spPr>
        <p:txBody>
          <a:bodyPr>
            <a:noAutofit/>
          </a:bodyPr>
          <a:lstStyle/>
          <a:p>
            <a:pPr algn="just"/>
            <a:r>
              <a:rPr lang="ru-RU" sz="2000" dirty="0">
                <a:solidFill>
                  <a:schemeClr val="tx1"/>
                </a:solidFill>
                <a:latin typeface="Times New Roman" panose="02020603050405020304" pitchFamily="18" charset="0"/>
                <a:cs typeface="Times New Roman" panose="02020603050405020304" pitchFamily="18" charset="0"/>
              </a:rPr>
              <a:t>По состоянию на 10.09.20г. ремонт в 13 </a:t>
            </a:r>
            <a:r>
              <a:rPr lang="ru-RU" sz="2000" dirty="0" smtClean="0">
                <a:solidFill>
                  <a:schemeClr val="tx1"/>
                </a:solidFill>
                <a:latin typeface="Times New Roman" panose="02020603050405020304" pitchFamily="18" charset="0"/>
                <a:cs typeface="Times New Roman" panose="02020603050405020304" pitchFamily="18" charset="0"/>
              </a:rPr>
              <a:t>квартирах завершен</a:t>
            </a:r>
            <a:r>
              <a:rPr lang="ru-RU" sz="1800" dirty="0" smtClean="0">
                <a:solidFill>
                  <a:schemeClr val="tx1"/>
                </a:solidFill>
                <a:latin typeface="Times New Roman" panose="02020603050405020304" pitchFamily="18" charset="0"/>
                <a:cs typeface="Times New Roman" panose="02020603050405020304" pitchFamily="18" charset="0"/>
              </a:rPr>
              <a:t>. </a:t>
            </a:r>
            <a:endParaRPr lang="ru-RU" sz="1800" dirty="0">
              <a:solidFill>
                <a:schemeClr val="tx1"/>
              </a:solidFill>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a:xfrm>
            <a:off x="612648" y="6356350"/>
            <a:ext cx="8135816" cy="365760"/>
          </a:xfrm>
        </p:spPr>
        <p:txBody>
          <a:bodyPr/>
          <a:lstStyle/>
          <a:p>
            <a:pPr algn="r"/>
            <a:fld id="{B19B0651-EE4F-4900-A07F-96A6BFA9D0F0}" type="slidenum">
              <a:rPr lang="ru-RU" smtClean="0"/>
              <a:pPr algn="r"/>
              <a:t>22</a:t>
            </a:fld>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322" y="1622496"/>
            <a:ext cx="2165299" cy="4581128"/>
          </a:xfrm>
          <a:prstGeom prst="rect">
            <a:avLst/>
          </a:prstGeom>
          <a:effectLst>
            <a:softEdge rad="63500"/>
          </a:effec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5878" y="1618332"/>
            <a:ext cx="2166122" cy="4582870"/>
          </a:xfrm>
          <a:prstGeom prst="rect">
            <a:avLst/>
          </a:prstGeom>
          <a:effectLst>
            <a:softEdge rad="63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3380" y="1618332"/>
            <a:ext cx="2165299" cy="4581128"/>
          </a:xfrm>
          <a:prstGeom prst="rect">
            <a:avLst/>
          </a:prstGeom>
          <a:effectLst>
            <a:softEdge rad="63500"/>
          </a:effectLst>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4111" y="1598155"/>
            <a:ext cx="1727157" cy="4576964"/>
          </a:xfrm>
          <a:prstGeom prst="rect">
            <a:avLst/>
          </a:prstGeom>
          <a:effectLst>
            <a:softEdge rad="63500"/>
          </a:effectLst>
        </p:spPr>
      </p:pic>
    </p:spTree>
    <p:extLst>
      <p:ext uri="{BB962C8B-B14F-4D97-AF65-F5344CB8AC3E}">
        <p14:creationId xmlns:p14="http://schemas.microsoft.com/office/powerpoint/2010/main" val="32124611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8660" y="332656"/>
            <a:ext cx="8229600" cy="720080"/>
          </a:xfrm>
        </p:spPr>
        <p:txBody>
          <a:bodyPr>
            <a:normAutofit fontScale="90000"/>
          </a:bodyPr>
          <a:lstStyle/>
          <a:p>
            <a:pPr algn="ctr"/>
            <a:r>
              <a:rPr lang="ru-RU" sz="2400" dirty="0">
                <a:solidFill>
                  <a:schemeClr val="tx1"/>
                </a:solidFill>
                <a:cs typeface="Times New Roman" panose="02020603050405020304" pitchFamily="18" charset="0"/>
              </a:rPr>
              <a:t>Подготовка жилого фонда и прочих объектов к эксплуатации в отопительный период </a:t>
            </a:r>
            <a:r>
              <a:rPr lang="ru-RU" sz="2400" dirty="0" smtClean="0">
                <a:solidFill>
                  <a:schemeClr val="tx1"/>
                </a:solidFill>
                <a:cs typeface="Times New Roman" panose="02020603050405020304" pitchFamily="18" charset="0"/>
              </a:rPr>
              <a:t>2019-2020г.г</a:t>
            </a:r>
            <a:r>
              <a:rPr lang="ru-RU" sz="2400" dirty="0">
                <a:solidFill>
                  <a:schemeClr val="tx1"/>
                </a:solidFill>
                <a:cs typeface="Times New Roman" panose="02020603050405020304" pitchFamily="18" charset="0"/>
              </a:rPr>
              <a:t>.</a:t>
            </a:r>
          </a:p>
        </p:txBody>
      </p:sp>
      <p:sp>
        <p:nvSpPr>
          <p:cNvPr id="4" name="Текст 3"/>
          <p:cNvSpPr>
            <a:spLocks noGrp="1"/>
          </p:cNvSpPr>
          <p:nvPr>
            <p:ph type="body" idx="2"/>
          </p:nvPr>
        </p:nvSpPr>
        <p:spPr>
          <a:xfrm>
            <a:off x="441026" y="980729"/>
            <a:ext cx="8493290" cy="3312367"/>
          </a:xfrm>
        </p:spPr>
        <p:txBody>
          <a:bodyPr>
            <a:noAutofit/>
          </a:bodyPr>
          <a:lstStyle/>
          <a:p>
            <a:pPr lvl="0">
              <a:lnSpc>
                <a:spcPct val="100000"/>
              </a:lnSpc>
              <a:spcBef>
                <a:spcPts val="0"/>
              </a:spcBef>
              <a:spcAft>
                <a:spcPts val="0"/>
              </a:spcAft>
              <a:buClrTx/>
              <a:buSzTx/>
            </a:pPr>
            <a:r>
              <a:rPr lang="ru-RU" sz="1800" dirty="0">
                <a:solidFill>
                  <a:schemeClr val="tx1"/>
                </a:solidFill>
                <a:latin typeface="Times New Roman" panose="02020603050405020304" pitchFamily="18" charset="0"/>
                <a:cs typeface="Times New Roman" panose="02020603050405020304" pitchFamily="18" charset="0"/>
              </a:rPr>
              <a:t>В летний период </a:t>
            </a:r>
            <a:r>
              <a:rPr lang="ru-RU" sz="1800" dirty="0" smtClean="0">
                <a:solidFill>
                  <a:schemeClr val="tx1"/>
                </a:solidFill>
                <a:latin typeface="Times New Roman" panose="02020603050405020304" pitchFamily="18" charset="0"/>
                <a:cs typeface="Times New Roman" panose="02020603050405020304" pitchFamily="18" charset="0"/>
              </a:rPr>
              <a:t>2020г</a:t>
            </a:r>
            <a:r>
              <a:rPr lang="ru-RU" sz="1800" dirty="0">
                <a:solidFill>
                  <a:schemeClr val="tx1"/>
                </a:solidFill>
                <a:latin typeface="Times New Roman" panose="02020603050405020304" pitchFamily="18" charset="0"/>
                <a:cs typeface="Times New Roman" panose="02020603050405020304" pitchFamily="18" charset="0"/>
              </a:rPr>
              <a:t>. подготовлены и сданы к эксплуатации в отопительный период </a:t>
            </a:r>
            <a:r>
              <a:rPr lang="ru-RU" sz="1800" dirty="0" smtClean="0">
                <a:solidFill>
                  <a:schemeClr val="tx1"/>
                </a:solidFill>
                <a:latin typeface="Times New Roman" panose="02020603050405020304" pitchFamily="18" charset="0"/>
                <a:cs typeface="Times New Roman" panose="02020603050405020304" pitchFamily="18" charset="0"/>
              </a:rPr>
              <a:t>2020-2021г.г</a:t>
            </a:r>
            <a:r>
              <a:rPr lang="ru-RU" sz="1800" dirty="0">
                <a:solidFill>
                  <a:schemeClr val="tx1"/>
                </a:solidFill>
                <a:latin typeface="Times New Roman" panose="02020603050405020304" pitchFamily="18" charset="0"/>
                <a:cs typeface="Times New Roman" panose="02020603050405020304" pitchFamily="18" charset="0"/>
              </a:rPr>
              <a:t>. </a:t>
            </a:r>
            <a:r>
              <a:rPr lang="ru-RU" sz="1800" b="1" dirty="0" smtClean="0">
                <a:solidFill>
                  <a:schemeClr val="tx1"/>
                </a:solidFill>
                <a:latin typeface="Times New Roman" panose="02020603050405020304" pitchFamily="18" charset="0"/>
                <a:cs typeface="Times New Roman" panose="02020603050405020304" pitchFamily="18" charset="0"/>
              </a:rPr>
              <a:t>202 </a:t>
            </a:r>
            <a:r>
              <a:rPr lang="ru-RU" sz="1800" b="1" dirty="0">
                <a:solidFill>
                  <a:schemeClr val="tx1"/>
                </a:solidFill>
                <a:latin typeface="Times New Roman" panose="02020603050405020304" pitchFamily="18" charset="0"/>
                <a:cs typeface="Times New Roman" panose="02020603050405020304" pitchFamily="18" charset="0"/>
              </a:rPr>
              <a:t>жилых </a:t>
            </a:r>
            <a:r>
              <a:rPr lang="ru-RU" sz="1800" b="1" dirty="0" smtClean="0">
                <a:solidFill>
                  <a:schemeClr val="tx1"/>
                </a:solidFill>
                <a:latin typeface="Times New Roman" panose="02020603050405020304" pitchFamily="18" charset="0"/>
                <a:cs typeface="Times New Roman" panose="02020603050405020304" pitchFamily="18" charset="0"/>
              </a:rPr>
              <a:t>дома </a:t>
            </a:r>
            <a:r>
              <a:rPr lang="ru-RU" sz="1800" b="1" dirty="0">
                <a:solidFill>
                  <a:schemeClr val="tx1"/>
                </a:solidFill>
                <a:latin typeface="Times New Roman" panose="02020603050405020304" pitchFamily="18" charset="0"/>
                <a:cs typeface="Times New Roman" panose="02020603050405020304" pitchFamily="18" charset="0"/>
              </a:rPr>
              <a:t>и 3 социальных дома</a:t>
            </a:r>
            <a:r>
              <a:rPr lang="ru-RU" sz="1800" dirty="0" smtClean="0">
                <a:solidFill>
                  <a:schemeClr val="tx1"/>
                </a:solidFill>
                <a:latin typeface="Times New Roman" panose="02020603050405020304" pitchFamily="18" charset="0"/>
                <a:cs typeface="Times New Roman" panose="02020603050405020304" pitchFamily="18" charset="0"/>
              </a:rPr>
              <a:t>. </a:t>
            </a:r>
          </a:p>
          <a:p>
            <a:pPr lvl="0">
              <a:lnSpc>
                <a:spcPct val="100000"/>
              </a:lnSpc>
              <a:spcBef>
                <a:spcPts val="0"/>
              </a:spcBef>
              <a:spcAft>
                <a:spcPts val="0"/>
              </a:spcAft>
              <a:buClrTx/>
              <a:buSzTx/>
            </a:pPr>
            <a:r>
              <a:rPr lang="ru-RU" sz="1800" dirty="0" smtClean="0">
                <a:solidFill>
                  <a:schemeClr val="tx1"/>
                </a:solidFill>
                <a:latin typeface="Times New Roman" panose="02020603050405020304" pitchFamily="18" charset="0"/>
                <a:cs typeface="Times New Roman" panose="02020603050405020304" pitchFamily="18" charset="0"/>
              </a:rPr>
              <a:t>В </a:t>
            </a:r>
            <a:r>
              <a:rPr lang="ru-RU" sz="1800" dirty="0">
                <a:solidFill>
                  <a:schemeClr val="tx1"/>
                </a:solidFill>
                <a:latin typeface="Times New Roman" panose="02020603050405020304" pitchFamily="18" charset="0"/>
                <a:cs typeface="Times New Roman" panose="02020603050405020304" pitchFamily="18" charset="0"/>
              </a:rPr>
              <a:t>ходе подготовки выполнены следующие виды работ:</a:t>
            </a:r>
          </a:p>
          <a:p>
            <a:pPr lvl="0">
              <a:lnSpc>
                <a:spcPct val="100000"/>
              </a:lnSpc>
              <a:spcBef>
                <a:spcPts val="0"/>
              </a:spcBef>
              <a:spcAft>
                <a:spcPts val="0"/>
              </a:spcAft>
              <a:buClrTx/>
              <a:buSzTx/>
            </a:pPr>
            <a:r>
              <a:rPr lang="ru-RU" sz="1800" dirty="0">
                <a:solidFill>
                  <a:schemeClr val="tx1"/>
                </a:solidFill>
                <a:latin typeface="Times New Roman" panose="02020603050405020304" pitchFamily="18" charset="0"/>
                <a:cs typeface="Times New Roman" panose="02020603050405020304" pitchFamily="18" charset="0"/>
              </a:rPr>
              <a:t>- замена неисправной запорной арматуры системы ЦО, ГВС,</a:t>
            </a:r>
          </a:p>
          <a:p>
            <a:pPr lvl="0">
              <a:lnSpc>
                <a:spcPct val="100000"/>
              </a:lnSpc>
              <a:spcBef>
                <a:spcPts val="0"/>
              </a:spcBef>
              <a:spcAft>
                <a:spcPts val="0"/>
              </a:spcAft>
              <a:buClrTx/>
              <a:buSzTx/>
            </a:pPr>
            <a:r>
              <a:rPr lang="ru-RU" sz="1800" dirty="0">
                <a:solidFill>
                  <a:schemeClr val="tx1"/>
                </a:solidFill>
                <a:latin typeface="Times New Roman" panose="02020603050405020304" pitchFamily="18" charset="0"/>
                <a:cs typeface="Times New Roman" panose="02020603050405020304" pitchFamily="18" charset="0"/>
              </a:rPr>
              <a:t>- замена неисправных трубопроводов ЦО, ГВС,</a:t>
            </a:r>
          </a:p>
          <a:p>
            <a:pPr lvl="0">
              <a:lnSpc>
                <a:spcPct val="100000"/>
              </a:lnSpc>
              <a:spcBef>
                <a:spcPts val="0"/>
              </a:spcBef>
              <a:spcAft>
                <a:spcPts val="0"/>
              </a:spcAft>
              <a:buClrTx/>
              <a:buSzTx/>
            </a:pPr>
            <a:r>
              <a:rPr lang="ru-RU" sz="1800" dirty="0">
                <a:solidFill>
                  <a:schemeClr val="tx1"/>
                </a:solidFill>
                <a:latin typeface="Times New Roman" panose="02020603050405020304" pitchFamily="18" charset="0"/>
                <a:cs typeface="Times New Roman" panose="02020603050405020304" pitchFamily="18" charset="0"/>
              </a:rPr>
              <a:t>- замена контрольно-измерительных приборов на элеваторных узлах,</a:t>
            </a:r>
          </a:p>
          <a:p>
            <a:pPr lvl="0">
              <a:lnSpc>
                <a:spcPct val="100000"/>
              </a:lnSpc>
              <a:spcBef>
                <a:spcPts val="0"/>
              </a:spcBef>
              <a:spcAft>
                <a:spcPts val="0"/>
              </a:spcAft>
              <a:buClrTx/>
              <a:buSzTx/>
            </a:pPr>
            <a:r>
              <a:rPr lang="ru-RU" sz="1800" dirty="0">
                <a:solidFill>
                  <a:schemeClr val="tx1"/>
                </a:solidFill>
                <a:latin typeface="Times New Roman" panose="02020603050405020304" pitchFamily="18" charset="0"/>
                <a:cs typeface="Times New Roman" panose="02020603050405020304" pitchFamily="18" charset="0"/>
              </a:rPr>
              <a:t>- замена неисправной тепловой изоляции трубопроводов ЦО, ГВС,</a:t>
            </a:r>
          </a:p>
          <a:p>
            <a:pPr lvl="0">
              <a:lnSpc>
                <a:spcPct val="100000"/>
              </a:lnSpc>
              <a:spcBef>
                <a:spcPts val="0"/>
              </a:spcBef>
              <a:spcAft>
                <a:spcPts val="0"/>
              </a:spcAft>
              <a:buClrTx/>
              <a:buSzTx/>
            </a:pPr>
            <a:r>
              <a:rPr lang="ru-RU" sz="1800" dirty="0">
                <a:solidFill>
                  <a:schemeClr val="tx1"/>
                </a:solidFill>
                <a:latin typeface="Times New Roman" panose="02020603050405020304" pitchFamily="18" charset="0"/>
                <a:cs typeface="Times New Roman" panose="02020603050405020304" pitchFamily="18" charset="0"/>
              </a:rPr>
              <a:t>- приведение в порядок чердачных и подвальных помещений с ремонтом переходных мостиков, напольной стяжки, осветительной арматуры, входов в подвальные помещения, гидроизоляцией тепловых вводов.</a:t>
            </a:r>
          </a:p>
          <a:p>
            <a:pPr lvl="0">
              <a:lnSpc>
                <a:spcPct val="100000"/>
              </a:lnSpc>
              <a:spcBef>
                <a:spcPts val="0"/>
              </a:spcBef>
              <a:spcAft>
                <a:spcPts val="0"/>
              </a:spcAft>
              <a:buClrTx/>
              <a:buSzTx/>
            </a:pPr>
            <a:r>
              <a:rPr lang="ru-RU" sz="1800" dirty="0">
                <a:solidFill>
                  <a:schemeClr val="tx1"/>
                </a:solidFill>
                <a:latin typeface="Times New Roman" panose="02020603050405020304" pitchFamily="18" charset="0"/>
                <a:cs typeface="Times New Roman" panose="02020603050405020304" pitchFamily="18" charset="0"/>
              </a:rPr>
              <a:t>Также по поручению управы района Митино подготовлены и сданы к эксплуатации в осенне-зимний период </a:t>
            </a:r>
            <a:r>
              <a:rPr lang="ru-RU" sz="1800" b="1" dirty="0" smtClean="0">
                <a:solidFill>
                  <a:schemeClr val="tx1"/>
                </a:solidFill>
                <a:latin typeface="Times New Roman" panose="02020603050405020304" pitchFamily="18" charset="0"/>
                <a:cs typeface="Times New Roman" panose="02020603050405020304" pitchFamily="18" charset="0"/>
              </a:rPr>
              <a:t>13</a:t>
            </a:r>
            <a:r>
              <a:rPr lang="ru-RU" sz="1800" dirty="0" smtClean="0">
                <a:solidFill>
                  <a:schemeClr val="tx1"/>
                </a:solidFill>
                <a:latin typeface="Times New Roman" panose="02020603050405020304" pitchFamily="18" charset="0"/>
                <a:cs typeface="Times New Roman" panose="02020603050405020304" pitchFamily="18" charset="0"/>
              </a:rPr>
              <a:t> </a:t>
            </a:r>
            <a:r>
              <a:rPr lang="ru-RU" sz="1800" dirty="0">
                <a:solidFill>
                  <a:schemeClr val="tx1"/>
                </a:solidFill>
                <a:latin typeface="Times New Roman" panose="02020603050405020304" pitchFamily="18" charset="0"/>
                <a:cs typeface="Times New Roman" panose="02020603050405020304" pitchFamily="18" charset="0"/>
              </a:rPr>
              <a:t>прочих объектов.</a:t>
            </a:r>
          </a:p>
        </p:txBody>
      </p:sp>
      <p:sp>
        <p:nvSpPr>
          <p:cNvPr id="3" name="Номер слайда 2"/>
          <p:cNvSpPr>
            <a:spLocks noGrp="1"/>
          </p:cNvSpPr>
          <p:nvPr>
            <p:ph type="sldNum" sz="quarter" idx="12"/>
          </p:nvPr>
        </p:nvSpPr>
        <p:spPr>
          <a:xfrm>
            <a:off x="612648" y="6356350"/>
            <a:ext cx="8135816" cy="365760"/>
          </a:xfrm>
        </p:spPr>
        <p:txBody>
          <a:bodyPr/>
          <a:lstStyle/>
          <a:p>
            <a:pPr algn="r"/>
            <a:fld id="{B19B0651-EE4F-4900-A07F-96A6BFA9D0F0}" type="slidenum">
              <a:rPr lang="ru-RU" smtClean="0"/>
              <a:pPr algn="r"/>
              <a:t>23</a:t>
            </a:fld>
            <a:endParaRPr lang="ru-RU" dirty="0"/>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6310" y="4293096"/>
            <a:ext cx="6444208" cy="2143540"/>
          </a:xfrm>
          <a:prstGeom prst="rect">
            <a:avLst/>
          </a:prstGeom>
          <a:effectLst>
            <a:softEdge rad="63500"/>
          </a:effectLst>
        </p:spPr>
      </p:pic>
    </p:spTree>
    <p:extLst>
      <p:ext uri="{BB962C8B-B14F-4D97-AF65-F5344CB8AC3E}">
        <p14:creationId xmlns:p14="http://schemas.microsoft.com/office/powerpoint/2010/main" val="32436170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147248" cy="851694"/>
          </a:xfrm>
        </p:spPr>
        <p:txBody>
          <a:bodyPr anchor="ctr">
            <a:normAutofit/>
          </a:bodyPr>
          <a:lstStyle/>
          <a:p>
            <a:pPr algn="ctr"/>
            <a:r>
              <a:rPr lang="ru-RU" sz="2400" dirty="0">
                <a:solidFill>
                  <a:schemeClr val="tx1"/>
                </a:solidFill>
                <a:latin typeface="Times New Roman" panose="02020603050405020304" pitchFamily="18" charset="0"/>
                <a:cs typeface="Times New Roman" panose="02020603050405020304" pitchFamily="18" charset="0"/>
              </a:rPr>
              <a:t>К</a:t>
            </a:r>
            <a:r>
              <a:rPr lang="ru-RU" sz="2400" dirty="0" smtClean="0">
                <a:solidFill>
                  <a:schemeClr val="tx1"/>
                </a:solidFill>
                <a:latin typeface="Times New Roman" panose="02020603050405020304" pitchFamily="18" charset="0"/>
                <a:cs typeface="Times New Roman" panose="02020603050405020304" pitchFamily="18" charset="0"/>
              </a:rPr>
              <a:t>онтроль </a:t>
            </a:r>
            <a:r>
              <a:rPr lang="ru-RU" sz="2400" dirty="0">
                <a:solidFill>
                  <a:schemeClr val="tx1"/>
                </a:solidFill>
                <a:latin typeface="Times New Roman" panose="02020603050405020304" pitchFamily="18" charset="0"/>
                <a:cs typeface="Times New Roman" panose="02020603050405020304" pitchFamily="18" charset="0"/>
              </a:rPr>
              <a:t>за состоянием подвалов, </a:t>
            </a:r>
            <a:br>
              <a:rPr lang="ru-RU" sz="2400" dirty="0">
                <a:solidFill>
                  <a:schemeClr val="tx1"/>
                </a:solidFill>
                <a:latin typeface="Times New Roman" panose="02020603050405020304" pitchFamily="18" charset="0"/>
                <a:cs typeface="Times New Roman" panose="02020603050405020304" pitchFamily="18" charset="0"/>
              </a:rPr>
            </a:br>
            <a:r>
              <a:rPr lang="ru-RU" sz="2400" dirty="0">
                <a:solidFill>
                  <a:schemeClr val="tx1"/>
                </a:solidFill>
                <a:latin typeface="Times New Roman" panose="02020603050405020304" pitchFamily="18" charset="0"/>
                <a:cs typeface="Times New Roman" panose="02020603050405020304" pitchFamily="18" charset="0"/>
              </a:rPr>
              <a:t>чердаков, </a:t>
            </a:r>
            <a:r>
              <a:rPr lang="ru-RU" sz="2400" dirty="0" smtClean="0">
                <a:solidFill>
                  <a:schemeClr val="tx1"/>
                </a:solidFill>
                <a:latin typeface="Times New Roman" panose="02020603050405020304" pitchFamily="18" charset="0"/>
                <a:cs typeface="Times New Roman" panose="02020603050405020304" pitchFamily="18" charset="0"/>
              </a:rPr>
              <a:t>подъездов </a:t>
            </a:r>
            <a:r>
              <a:rPr lang="ru-RU" sz="2400" dirty="0">
                <a:solidFill>
                  <a:schemeClr val="tx1"/>
                </a:solidFill>
                <a:latin typeface="Times New Roman" panose="02020603050405020304" pitchFamily="18" charset="0"/>
                <a:cs typeface="Times New Roman" panose="02020603050405020304" pitchFamily="18" charset="0"/>
              </a:rPr>
              <a:t>домовладений</a:t>
            </a:r>
          </a:p>
        </p:txBody>
      </p:sp>
      <p:sp>
        <p:nvSpPr>
          <p:cNvPr id="4" name="Текст 3"/>
          <p:cNvSpPr>
            <a:spLocks noGrp="1"/>
          </p:cNvSpPr>
          <p:nvPr>
            <p:ph type="body" idx="2"/>
          </p:nvPr>
        </p:nvSpPr>
        <p:spPr>
          <a:xfrm>
            <a:off x="318356" y="4643265"/>
            <a:ext cx="8424936" cy="1713086"/>
          </a:xfrm>
        </p:spPr>
        <p:txBody>
          <a:bodyPr>
            <a:normAutofit/>
          </a:bodyPr>
          <a:lstStyle/>
          <a:p>
            <a:pPr lvl="0">
              <a:lnSpc>
                <a:spcPct val="110000"/>
              </a:lnSpc>
              <a:spcBef>
                <a:spcPts val="0"/>
              </a:spcBef>
              <a:spcAft>
                <a:spcPts val="0"/>
              </a:spcAft>
              <a:buClrTx/>
              <a:buSzTx/>
            </a:pPr>
            <a:r>
              <a:rPr lang="ru-RU" sz="1800" dirty="0">
                <a:solidFill>
                  <a:prstClr val="black"/>
                </a:solidFill>
                <a:latin typeface="Times New Roman" panose="02020603050405020304" pitchFamily="18" charset="0"/>
                <a:cs typeface="Times New Roman" panose="02020603050405020304" pitchFamily="18" charset="0"/>
              </a:rPr>
              <a:t>В жилом фонде района, находящемся на обслуживании ГБУ «</a:t>
            </a:r>
            <a:r>
              <a:rPr lang="ru-RU" sz="1800" dirty="0" err="1">
                <a:solidFill>
                  <a:prstClr val="black"/>
                </a:solidFill>
                <a:latin typeface="Times New Roman" panose="02020603050405020304" pitchFamily="18" charset="0"/>
                <a:cs typeface="Times New Roman" panose="02020603050405020304" pitchFamily="18" charset="0"/>
              </a:rPr>
              <a:t>Жилищник</a:t>
            </a:r>
            <a:r>
              <a:rPr lang="ru-RU" sz="1800" dirty="0">
                <a:solidFill>
                  <a:prstClr val="black"/>
                </a:solidFill>
                <a:latin typeface="Times New Roman" panose="02020603050405020304" pitchFamily="18" charset="0"/>
                <a:cs typeface="Times New Roman" panose="02020603050405020304" pitchFamily="18" charset="0"/>
              </a:rPr>
              <a:t> района Митино», </a:t>
            </a:r>
            <a:r>
              <a:rPr lang="ru-RU" sz="1800" b="1" dirty="0" smtClean="0">
                <a:solidFill>
                  <a:prstClr val="black"/>
                </a:solidFill>
                <a:latin typeface="Times New Roman" panose="02020603050405020304" pitchFamily="18" charset="0"/>
                <a:cs typeface="Times New Roman" panose="02020603050405020304" pitchFamily="18" charset="0"/>
              </a:rPr>
              <a:t>781</a:t>
            </a:r>
            <a:r>
              <a:rPr lang="ru-RU" sz="1800" dirty="0" smtClean="0">
                <a:solidFill>
                  <a:prstClr val="black"/>
                </a:solidFill>
                <a:latin typeface="Times New Roman" panose="02020603050405020304" pitchFamily="18" charset="0"/>
                <a:cs typeface="Times New Roman" panose="02020603050405020304" pitchFamily="18" charset="0"/>
              </a:rPr>
              <a:t> подъезд. </a:t>
            </a:r>
            <a:r>
              <a:rPr lang="ru-RU" sz="1800" dirty="0">
                <a:solidFill>
                  <a:prstClr val="black"/>
                </a:solidFill>
                <a:latin typeface="Times New Roman" panose="02020603050405020304" pitchFamily="18" charset="0"/>
                <a:cs typeface="Times New Roman" panose="02020603050405020304" pitchFamily="18" charset="0"/>
              </a:rPr>
              <a:t>Все они закрыты на домофоны и запирающие устройства.</a:t>
            </a:r>
          </a:p>
          <a:p>
            <a:pPr lvl="0">
              <a:lnSpc>
                <a:spcPct val="120000"/>
              </a:lnSpc>
              <a:spcBef>
                <a:spcPts val="0"/>
              </a:spcBef>
              <a:spcAft>
                <a:spcPts val="0"/>
              </a:spcAft>
              <a:buClrTx/>
              <a:buSzTx/>
            </a:pPr>
            <a:r>
              <a:rPr lang="ru-RU" sz="1800" dirty="0">
                <a:solidFill>
                  <a:prstClr val="black"/>
                </a:solidFill>
                <a:latin typeface="Times New Roman" panose="02020603050405020304" pitchFamily="18" charset="0"/>
                <a:cs typeface="Times New Roman" panose="02020603050405020304" pitchFamily="18" charset="0"/>
              </a:rPr>
              <a:t>Ежедневно сотрудниками ГБУ осуществляется проверка и опечатка </a:t>
            </a:r>
          </a:p>
          <a:p>
            <a:pPr lvl="0">
              <a:lnSpc>
                <a:spcPct val="120000"/>
              </a:lnSpc>
              <a:spcBef>
                <a:spcPts val="0"/>
              </a:spcBef>
              <a:spcAft>
                <a:spcPts val="0"/>
              </a:spcAft>
              <a:buClrTx/>
              <a:buSzTx/>
            </a:pPr>
            <a:r>
              <a:rPr lang="ru-RU" sz="1800" b="1" dirty="0" smtClean="0">
                <a:solidFill>
                  <a:prstClr val="black"/>
                </a:solidFill>
                <a:latin typeface="Times New Roman" panose="02020603050405020304" pitchFamily="18" charset="0"/>
                <a:cs typeface="Times New Roman" panose="02020603050405020304" pitchFamily="18" charset="0"/>
              </a:rPr>
              <a:t>170</a:t>
            </a:r>
            <a:r>
              <a:rPr lang="ru-RU" sz="1800" dirty="0" smtClean="0">
                <a:solidFill>
                  <a:prstClr val="black"/>
                </a:solidFill>
                <a:latin typeface="Times New Roman" panose="02020603050405020304" pitchFamily="18" charset="0"/>
                <a:cs typeface="Times New Roman" panose="02020603050405020304" pitchFamily="18" charset="0"/>
              </a:rPr>
              <a:t> чердачных и </a:t>
            </a:r>
            <a:r>
              <a:rPr lang="ru-RU" sz="1800" b="1" dirty="0" smtClean="0">
                <a:solidFill>
                  <a:prstClr val="black"/>
                </a:solidFill>
                <a:latin typeface="Times New Roman" panose="02020603050405020304" pitchFamily="18" charset="0"/>
                <a:cs typeface="Times New Roman" panose="02020603050405020304" pitchFamily="18" charset="0"/>
              </a:rPr>
              <a:t>199</a:t>
            </a:r>
            <a:r>
              <a:rPr lang="ru-RU" sz="1800" dirty="0" smtClean="0">
                <a:solidFill>
                  <a:prstClr val="black"/>
                </a:solidFill>
                <a:latin typeface="Times New Roman" panose="02020603050405020304" pitchFamily="18" charset="0"/>
                <a:cs typeface="Times New Roman" panose="02020603050405020304" pitchFamily="18" charset="0"/>
              </a:rPr>
              <a:t> </a:t>
            </a:r>
            <a:r>
              <a:rPr lang="ru-RU" sz="1800" dirty="0">
                <a:solidFill>
                  <a:prstClr val="black"/>
                </a:solidFill>
                <a:latin typeface="Times New Roman" panose="02020603050405020304" pitchFamily="18" charset="0"/>
                <a:cs typeface="Times New Roman" panose="02020603050405020304" pitchFamily="18" charset="0"/>
              </a:rPr>
              <a:t>подвальных помещений</a:t>
            </a:r>
            <a:r>
              <a:rPr lang="ru-RU" sz="1800" dirty="0" smtClean="0">
                <a:solidFill>
                  <a:prstClr val="black"/>
                </a:solidFill>
                <a:latin typeface="Times New Roman" panose="02020603050405020304" pitchFamily="18" charset="0"/>
                <a:cs typeface="Times New Roman" panose="02020603050405020304" pitchFamily="18" charset="0"/>
              </a:rPr>
              <a:t>. Сигнализация о вскрытии каждого технического помещения выведена на пульт ОДС.</a:t>
            </a:r>
            <a:endParaRPr lang="ru-RU" sz="1800" dirty="0">
              <a:solidFill>
                <a:prstClr val="black"/>
              </a:solidFill>
              <a:latin typeface="Times New Roman" panose="02020603050405020304" pitchFamily="18" charset="0"/>
              <a:cs typeface="Times New Roman" panose="02020603050405020304" pitchFamily="18" charset="0"/>
            </a:endParaRPr>
          </a:p>
          <a:p>
            <a:endParaRPr lang="ru-RU" dirty="0"/>
          </a:p>
        </p:txBody>
      </p:sp>
      <p:sp>
        <p:nvSpPr>
          <p:cNvPr id="3" name="Номер слайда 2"/>
          <p:cNvSpPr>
            <a:spLocks noGrp="1"/>
          </p:cNvSpPr>
          <p:nvPr>
            <p:ph type="sldNum" sz="quarter" idx="12"/>
          </p:nvPr>
        </p:nvSpPr>
        <p:spPr>
          <a:xfrm>
            <a:off x="612648" y="6356350"/>
            <a:ext cx="8201896" cy="365760"/>
          </a:xfrm>
        </p:spPr>
        <p:txBody>
          <a:bodyPr/>
          <a:lstStyle/>
          <a:p>
            <a:pPr algn="r"/>
            <a:fld id="{B19B0651-EE4F-4900-A07F-96A6BFA9D0F0}" type="slidenum">
              <a:rPr lang="ru-RU" smtClean="0"/>
              <a:pPr algn="r"/>
              <a:t>24</a:t>
            </a:fld>
            <a:endParaRPr lang="ru-RU" dirty="0"/>
          </a:p>
        </p:txBody>
      </p:sp>
      <p:pic>
        <p:nvPicPr>
          <p:cNvPr id="7" name="Объект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970571" y="2204864"/>
            <a:ext cx="3251200" cy="2438400"/>
          </a:xfrm>
          <a:effectLst>
            <a:softEdge rad="63500"/>
          </a:effectLst>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124744"/>
            <a:ext cx="3251200" cy="2438400"/>
          </a:xfrm>
          <a:prstGeom prst="rect">
            <a:avLst/>
          </a:prstGeom>
          <a:effectLst>
            <a:softEdge rad="63500"/>
          </a:effectLst>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1137320"/>
            <a:ext cx="3234432" cy="2425824"/>
          </a:xfrm>
          <a:prstGeom prst="rect">
            <a:avLst/>
          </a:prstGeom>
          <a:effectLst>
            <a:softEdge rad="63500"/>
          </a:effectLst>
        </p:spPr>
      </p:pic>
    </p:spTree>
    <p:extLst>
      <p:ext uri="{BB962C8B-B14F-4D97-AF65-F5344CB8AC3E}">
        <p14:creationId xmlns:p14="http://schemas.microsoft.com/office/powerpoint/2010/main" val="470352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168" y="514101"/>
            <a:ext cx="8443664" cy="522312"/>
          </a:xfrm>
        </p:spPr>
        <p:txBody>
          <a:bodyPr/>
          <a:lstStyle/>
          <a:p>
            <a:pPr algn="ctr"/>
            <a:r>
              <a:rPr lang="ru-RU" sz="2800" dirty="0" smtClean="0">
                <a:solidFill>
                  <a:schemeClr val="tx1"/>
                </a:solidFill>
                <a:latin typeface="Times New Roman" panose="02020603050405020304" pitchFamily="18" charset="0"/>
                <a:cs typeface="Times New Roman" panose="02020603050405020304" pitchFamily="18" charset="0"/>
              </a:rPr>
              <a:t>Капитальный ремонт</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a:xfrm>
            <a:off x="612648" y="6356350"/>
            <a:ext cx="8135816" cy="365760"/>
          </a:xfrm>
        </p:spPr>
        <p:txBody>
          <a:bodyPr/>
          <a:lstStyle/>
          <a:p>
            <a:pPr algn="r"/>
            <a:fld id="{B19B0651-EE4F-4900-A07F-96A6BFA9D0F0}" type="slidenum">
              <a:rPr lang="ru-RU" smtClean="0">
                <a:solidFill>
                  <a:prstClr val="black"/>
                </a:solidFill>
              </a:rPr>
              <a:pPr algn="r"/>
              <a:t>25</a:t>
            </a:fld>
            <a:endParaRPr lang="ru-RU" dirty="0">
              <a:solidFill>
                <a:prstClr val="black"/>
              </a:solidFill>
            </a:endParaRPr>
          </a:p>
        </p:txBody>
      </p:sp>
      <p:sp>
        <p:nvSpPr>
          <p:cNvPr id="5" name="Объект 4"/>
          <p:cNvSpPr>
            <a:spLocks noGrp="1"/>
          </p:cNvSpPr>
          <p:nvPr>
            <p:ph sz="quarter" idx="1"/>
          </p:nvPr>
        </p:nvSpPr>
        <p:spPr>
          <a:xfrm>
            <a:off x="478832" y="1137280"/>
            <a:ext cx="8371656" cy="2160240"/>
          </a:xfrm>
        </p:spPr>
        <p:txBody>
          <a:bodyPr>
            <a:noAutofit/>
          </a:bodyPr>
          <a:lstStyle/>
          <a:p>
            <a:pPr marL="0" indent="0" algn="just">
              <a:spcBef>
                <a:spcPts val="0"/>
              </a:spcBef>
              <a:buNone/>
            </a:pPr>
            <a:r>
              <a:rPr lang="ru-RU" sz="1800" dirty="0"/>
              <a:t>На основании распоряжения Префектуры Северо-Западного административного округа №276-рп от 10.10.2016г., ГБУ «</a:t>
            </a:r>
            <a:r>
              <a:rPr lang="ru-RU" sz="1800" dirty="0" err="1"/>
              <a:t>Жилищник</a:t>
            </a:r>
            <a:r>
              <a:rPr lang="ru-RU" sz="1800" dirty="0"/>
              <a:t> района Митино» наделено полномочиями в осуществлении капитального ремонта общего имущества собственников МКД, о чем внесено соответствующее изменение в устав учреждения. ГБУ «</a:t>
            </a:r>
            <a:r>
              <a:rPr lang="ru-RU" sz="1800" dirty="0" err="1"/>
              <a:t>Жилищник</a:t>
            </a:r>
            <a:r>
              <a:rPr lang="ru-RU" sz="1800" dirty="0"/>
              <a:t> района Митино» включено в реестр квалифицированных подрядных организаций Фонда капитального ремонта города </a:t>
            </a:r>
            <a:r>
              <a:rPr lang="ru-RU" sz="1800" dirty="0" smtClean="0"/>
              <a:t>Москвы.</a:t>
            </a:r>
            <a:endParaRPr lang="ru-RU" sz="1800" dirty="0">
              <a:latin typeface="Times New Roman" panose="02020603050405020304" pitchFamily="18" charset="0"/>
              <a:cs typeface="Times New Roman" panose="02020603050405020304" pitchFamily="18" charset="0"/>
            </a:endParaRPr>
          </a:p>
        </p:txBody>
      </p:sp>
      <p:pic>
        <p:nvPicPr>
          <p:cNvPr id="1026" name="Picture 2" descr="WhatsApp Image 2020-11-06 at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32" y="3324028"/>
            <a:ext cx="2247057" cy="299307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WhatsApp Image 2020-11-06 at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6365" y="3322368"/>
            <a:ext cx="2259113" cy="3009134"/>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WhatsApp Image 2020-11-18 at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0466" y="3645024"/>
            <a:ext cx="3163067" cy="237230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3674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6824662" y="6312172"/>
            <a:ext cx="1981200" cy="365760"/>
          </a:xfrm>
          <a:effectLst>
            <a:softEdge rad="63500"/>
          </a:effectLst>
        </p:spPr>
        <p:txBody>
          <a:bodyPr/>
          <a:lstStyle/>
          <a:p>
            <a:pPr algn="r"/>
            <a:fld id="{B19B0651-EE4F-4900-A07F-96A6BFA9D0F0}" type="slidenum">
              <a:rPr lang="ru-RU" smtClean="0">
                <a:solidFill>
                  <a:prstClr val="black"/>
                </a:solidFill>
              </a:rPr>
              <a:pPr algn="r"/>
              <a:t>26</a:t>
            </a:fld>
            <a:endParaRPr lang="ru-RU" dirty="0">
              <a:solidFill>
                <a:prstClr val="black"/>
              </a:solidFill>
            </a:endParaRPr>
          </a:p>
        </p:txBody>
      </p:sp>
      <p:sp>
        <p:nvSpPr>
          <p:cNvPr id="5" name="Объект 4"/>
          <p:cNvSpPr>
            <a:spLocks noGrp="1"/>
          </p:cNvSpPr>
          <p:nvPr>
            <p:ph sz="quarter" idx="1"/>
          </p:nvPr>
        </p:nvSpPr>
        <p:spPr>
          <a:xfrm>
            <a:off x="256799" y="1079329"/>
            <a:ext cx="8536487" cy="1633992"/>
          </a:xfrm>
        </p:spPr>
        <p:txBody>
          <a:bodyPr>
            <a:noAutofit/>
          </a:bodyPr>
          <a:lstStyle/>
          <a:p>
            <a:pPr algn="just"/>
            <a:r>
              <a:rPr lang="ru-RU" sz="1800" dirty="0">
                <a:latin typeface="Times New Roman" panose="02020603050405020304" pitchFamily="18" charset="0"/>
                <a:cs typeface="Times New Roman" panose="02020603050405020304" pitchFamily="18" charset="0"/>
              </a:rPr>
              <a:t>В 2020 году ГБУ «</a:t>
            </a:r>
            <a:r>
              <a:rPr lang="ru-RU" sz="1800" dirty="0" err="1">
                <a:latin typeface="Times New Roman" panose="02020603050405020304" pitchFamily="18" charset="0"/>
                <a:cs typeface="Times New Roman" panose="02020603050405020304" pitchFamily="18" charset="0"/>
              </a:rPr>
              <a:t>Жилищник</a:t>
            </a:r>
            <a:r>
              <a:rPr lang="ru-RU" sz="1800" dirty="0">
                <a:latin typeface="Times New Roman" panose="02020603050405020304" pitchFamily="18" charset="0"/>
                <a:cs typeface="Times New Roman" panose="02020603050405020304" pitchFamily="18" charset="0"/>
              </a:rPr>
              <a:t> района Митино» выполнял работы по разработке проектно-сметной документации и по капитальному ремонту общего имущества в </a:t>
            </a:r>
            <a:r>
              <a:rPr lang="ru-RU" sz="1800" dirty="0" smtClean="0">
                <a:latin typeface="Times New Roman" panose="02020603050405020304" pitchFamily="18" charset="0"/>
                <a:cs typeface="Times New Roman" panose="02020603050405020304" pitchFamily="18" charset="0"/>
              </a:rPr>
              <a:t>шести </a:t>
            </a:r>
            <a:r>
              <a:rPr lang="ru-RU" sz="1800" dirty="0">
                <a:latin typeface="Times New Roman" panose="02020603050405020304" pitchFamily="18" charset="0"/>
                <a:cs typeface="Times New Roman" panose="02020603050405020304" pitchFamily="18" charset="0"/>
              </a:rPr>
              <a:t>многоквартирных домах района Щукино, </a:t>
            </a:r>
            <a:r>
              <a:rPr lang="ru-RU" sz="1800" dirty="0" smtClean="0">
                <a:latin typeface="Times New Roman" panose="02020603050405020304" pitchFamily="18" charset="0"/>
                <a:cs typeface="Times New Roman" panose="02020603050405020304" pitchFamily="18" charset="0"/>
              </a:rPr>
              <a:t>одном </a:t>
            </a:r>
            <a:r>
              <a:rPr lang="ru-RU" sz="1800" dirty="0">
                <a:latin typeface="Times New Roman" panose="02020603050405020304" pitchFamily="18" charset="0"/>
                <a:cs typeface="Times New Roman" panose="02020603050405020304" pitchFamily="18" charset="0"/>
              </a:rPr>
              <a:t>МКД района «Южное Тушино» (объект культурного наследия) и в ноябре </a:t>
            </a:r>
            <a:r>
              <a:rPr lang="ru-RU" sz="1800" dirty="0" smtClean="0">
                <a:latin typeface="Times New Roman" panose="02020603050405020304" pitchFamily="18" charset="0"/>
                <a:cs typeface="Times New Roman" panose="02020603050405020304" pitchFamily="18" charset="0"/>
              </a:rPr>
              <a:t>2020 </a:t>
            </a:r>
            <a:r>
              <a:rPr lang="ru-RU" sz="1800" dirty="0">
                <a:latin typeface="Times New Roman" panose="02020603050405020304" pitchFamily="18" charset="0"/>
                <a:cs typeface="Times New Roman" panose="02020603050405020304" pitchFamily="18" charset="0"/>
              </a:rPr>
              <a:t>г. были заключены контракты на разработку ПСД и выполнение строительно-монтажных работ </a:t>
            </a:r>
            <a:r>
              <a:rPr lang="ru-RU" sz="1800" dirty="0" smtClean="0">
                <a:latin typeface="Times New Roman" panose="02020603050405020304" pitchFamily="18" charset="0"/>
                <a:cs typeface="Times New Roman" panose="02020603050405020304" pitchFamily="18" charset="0"/>
              </a:rPr>
              <a:t>в двух </a:t>
            </a:r>
            <a:r>
              <a:rPr lang="ru-RU" sz="1800" dirty="0">
                <a:latin typeface="Times New Roman" panose="02020603050405020304" pitchFamily="18" charset="0"/>
                <a:cs typeface="Times New Roman" panose="02020603050405020304" pitchFamily="18" charset="0"/>
              </a:rPr>
              <a:t>МКД района «Северное Тушино</a:t>
            </a:r>
            <a:r>
              <a:rPr lang="ru-RU" sz="1800" dirty="0" smtClean="0">
                <a:latin typeface="Times New Roman" panose="02020603050405020304" pitchFamily="18" charset="0"/>
                <a:cs typeface="Times New Roman" panose="02020603050405020304" pitchFamily="18" charset="0"/>
              </a:rPr>
              <a:t>». </a:t>
            </a:r>
            <a:endParaRPr lang="ru-RU" sz="1800" dirty="0">
              <a:latin typeface="Times New Roman" panose="02020603050405020304" pitchFamily="18" charset="0"/>
              <a:cs typeface="Times New Roman" panose="02020603050405020304" pitchFamily="18" charset="0"/>
            </a:endParaRPr>
          </a:p>
        </p:txBody>
      </p:sp>
      <p:sp>
        <p:nvSpPr>
          <p:cNvPr id="7" name="Заголовок 1"/>
          <p:cNvSpPr>
            <a:spLocks noGrp="1"/>
          </p:cNvSpPr>
          <p:nvPr>
            <p:ph type="title"/>
          </p:nvPr>
        </p:nvSpPr>
        <p:spPr>
          <a:xfrm>
            <a:off x="381127" y="557017"/>
            <a:ext cx="8443664" cy="522312"/>
          </a:xfrm>
        </p:spPr>
        <p:txBody>
          <a:bodyPr/>
          <a:lstStyle/>
          <a:p>
            <a:pPr algn="ctr"/>
            <a:r>
              <a:rPr lang="ru-RU" sz="2800" dirty="0" smtClean="0">
                <a:solidFill>
                  <a:schemeClr val="tx1"/>
                </a:solidFill>
                <a:latin typeface="Times New Roman" panose="02020603050405020304" pitchFamily="18" charset="0"/>
                <a:cs typeface="Times New Roman" panose="02020603050405020304" pitchFamily="18" charset="0"/>
              </a:rPr>
              <a:t>Капитальный ремонт</a:t>
            </a:r>
            <a:endParaRPr lang="ru-RU" sz="2800" dirty="0">
              <a:solidFill>
                <a:schemeClr val="tx1"/>
              </a:solidFill>
              <a:latin typeface="Times New Roman" panose="02020603050405020304" pitchFamily="18" charset="0"/>
              <a:cs typeface="Times New Roman" panose="02020603050405020304" pitchFamily="18" charset="0"/>
            </a:endParaRPr>
          </a:p>
        </p:txBody>
      </p:sp>
      <p:pic>
        <p:nvPicPr>
          <p:cNvPr id="2051" name="Picture 3" descr="WhatsApp Image 2020-10-24 at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63" y="3729917"/>
            <a:ext cx="4593270" cy="2582255"/>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WhatsApp Image 2020-10-24 at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4461" y="2713321"/>
            <a:ext cx="4568825" cy="2568513"/>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544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100392" y="6336553"/>
            <a:ext cx="594320" cy="465152"/>
          </a:xfrm>
          <a:effectLst>
            <a:softEdge rad="63500"/>
          </a:effectLst>
        </p:spPr>
        <p:txBody>
          <a:bodyPr/>
          <a:lstStyle/>
          <a:p>
            <a:pPr algn="r"/>
            <a:fld id="{B19B0651-EE4F-4900-A07F-96A6BFA9D0F0}" type="slidenum">
              <a:rPr lang="ru-RU" smtClean="0">
                <a:solidFill>
                  <a:prstClr val="black"/>
                </a:solidFill>
              </a:rPr>
              <a:pPr algn="r"/>
              <a:t>27</a:t>
            </a:fld>
            <a:endParaRPr lang="ru-RU" dirty="0">
              <a:solidFill>
                <a:prstClr val="black"/>
              </a:solidFill>
            </a:endParaRPr>
          </a:p>
        </p:txBody>
      </p:sp>
      <p:sp>
        <p:nvSpPr>
          <p:cNvPr id="5" name="Объект 4"/>
          <p:cNvSpPr>
            <a:spLocks noGrp="1"/>
          </p:cNvSpPr>
          <p:nvPr>
            <p:ph sz="quarter" idx="1"/>
          </p:nvPr>
        </p:nvSpPr>
        <p:spPr>
          <a:xfrm>
            <a:off x="611560" y="908303"/>
            <a:ext cx="8083152" cy="1532076"/>
          </a:xfrm>
        </p:spPr>
        <p:txBody>
          <a:bodyPr>
            <a:noAutofit/>
          </a:bodyPr>
          <a:lstStyle/>
          <a:p>
            <a:pPr>
              <a:spcBef>
                <a:spcPts val="0"/>
              </a:spcBef>
            </a:pPr>
            <a:r>
              <a:rPr lang="ru-RU" sz="1800" dirty="0"/>
              <a:t>В МКД, находящихся в управлении </a:t>
            </a:r>
            <a:r>
              <a:rPr lang="ru-RU" sz="1800" dirty="0" err="1"/>
              <a:t>Жилищника</a:t>
            </a:r>
            <a:r>
              <a:rPr lang="ru-RU" sz="1800" dirty="0"/>
              <a:t>, также выполнялся капитальный ремонт. В 2020 году по городской программе «Мой район» были выполнены работы по капитальному ремонту фасадов и крыш в 6-ти </a:t>
            </a:r>
            <a:r>
              <a:rPr lang="ru-RU" sz="1800" dirty="0" smtClean="0"/>
              <a:t>МКД.</a:t>
            </a:r>
            <a:endParaRPr lang="ru-RU" sz="1800" dirty="0"/>
          </a:p>
        </p:txBody>
      </p:sp>
      <p:sp>
        <p:nvSpPr>
          <p:cNvPr id="9" name="Заголовок 1"/>
          <p:cNvSpPr>
            <a:spLocks noGrp="1"/>
          </p:cNvSpPr>
          <p:nvPr>
            <p:ph type="title"/>
          </p:nvPr>
        </p:nvSpPr>
        <p:spPr>
          <a:xfrm>
            <a:off x="379349" y="404664"/>
            <a:ext cx="8443664" cy="522312"/>
          </a:xfrm>
        </p:spPr>
        <p:txBody>
          <a:bodyPr/>
          <a:lstStyle/>
          <a:p>
            <a:pPr algn="ctr"/>
            <a:r>
              <a:rPr lang="ru-RU" sz="2800" dirty="0" smtClean="0">
                <a:solidFill>
                  <a:schemeClr val="tx1"/>
                </a:solidFill>
                <a:latin typeface="Times New Roman" panose="02020603050405020304" pitchFamily="18" charset="0"/>
                <a:cs typeface="Times New Roman" panose="02020603050405020304" pitchFamily="18" charset="0"/>
              </a:rPr>
              <a:t>Капитальный ремонт</a:t>
            </a:r>
            <a:endParaRPr lang="ru-RU" sz="2800" dirty="0">
              <a:solidFill>
                <a:schemeClr val="tx1"/>
              </a:solidFill>
              <a:latin typeface="Times New Roman" panose="02020603050405020304" pitchFamily="18" charset="0"/>
              <a:cs typeface="Times New Roman" panose="02020603050405020304" pitchFamily="18" charset="0"/>
            </a:endParaRPr>
          </a:p>
        </p:txBody>
      </p:sp>
      <p:pic>
        <p:nvPicPr>
          <p:cNvPr id="3075" name="Picture 3" descr="WhatsApp Image 2020-10-17 at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962014"/>
            <a:ext cx="4711733" cy="2648853"/>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WhatsApp Image 2020-11-07 at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957" y="3522244"/>
            <a:ext cx="4907123" cy="2758698"/>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065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a:xfrm>
            <a:off x="8100392" y="6336553"/>
            <a:ext cx="594320" cy="465152"/>
          </a:xfrm>
        </p:spPr>
        <p:txBody>
          <a:bodyPr/>
          <a:lstStyle/>
          <a:p>
            <a:pPr algn="r"/>
            <a:fld id="{B19B0651-EE4F-4900-A07F-96A6BFA9D0F0}" type="slidenum">
              <a:rPr lang="ru-RU" smtClean="0">
                <a:solidFill>
                  <a:prstClr val="black"/>
                </a:solidFill>
              </a:rPr>
              <a:pPr algn="r"/>
              <a:t>28</a:t>
            </a:fld>
            <a:endParaRPr lang="ru-RU" dirty="0">
              <a:solidFill>
                <a:prstClr val="black"/>
              </a:solidFill>
            </a:endParaRPr>
          </a:p>
        </p:txBody>
      </p:sp>
      <p:sp>
        <p:nvSpPr>
          <p:cNvPr id="5" name="Объект 4"/>
          <p:cNvSpPr>
            <a:spLocks noGrp="1"/>
          </p:cNvSpPr>
          <p:nvPr>
            <p:ph sz="quarter" idx="1"/>
          </p:nvPr>
        </p:nvSpPr>
        <p:spPr>
          <a:xfrm>
            <a:off x="251520" y="1124743"/>
            <a:ext cx="8443192" cy="1315635"/>
          </a:xfrm>
        </p:spPr>
        <p:txBody>
          <a:bodyPr>
            <a:noAutofit/>
          </a:bodyPr>
          <a:lstStyle/>
          <a:p>
            <a:pPr algn="just">
              <a:spcBef>
                <a:spcPts val="0"/>
              </a:spcBef>
            </a:pPr>
            <a:r>
              <a:rPr lang="ru-RU" sz="1800" dirty="0" smtClean="0"/>
              <a:t>В 20</a:t>
            </a:r>
            <a:r>
              <a:rPr lang="en-US" sz="1800" dirty="0" smtClean="0"/>
              <a:t>20</a:t>
            </a:r>
            <a:r>
              <a:rPr lang="ru-RU" sz="1800" dirty="0" smtClean="0"/>
              <a:t> </a:t>
            </a:r>
            <a:r>
              <a:rPr lang="ru-RU" sz="1800" dirty="0"/>
              <a:t>году в соответствии с Региональной программой капитального ремонта многоквартирных домов города Москвы выполнены работы по капитальному ремонту лифтов; проведены работы в </a:t>
            </a:r>
            <a:r>
              <a:rPr lang="en-US" sz="1800" b="1" dirty="0" smtClean="0"/>
              <a:t>14</a:t>
            </a:r>
            <a:r>
              <a:rPr lang="ru-RU" sz="1800" dirty="0" smtClean="0"/>
              <a:t> </a:t>
            </a:r>
            <a:r>
              <a:rPr lang="ru-RU" sz="1800" dirty="0"/>
              <a:t>МКД, заменено </a:t>
            </a:r>
            <a:r>
              <a:rPr lang="en-US" sz="1800" b="1" dirty="0" smtClean="0"/>
              <a:t>64</a:t>
            </a:r>
            <a:r>
              <a:rPr lang="ru-RU" sz="1800" dirty="0" smtClean="0"/>
              <a:t> лифт</a:t>
            </a:r>
            <a:r>
              <a:rPr lang="ru-RU" sz="1800" dirty="0"/>
              <a:t>а</a:t>
            </a:r>
            <a:r>
              <a:rPr lang="ru-RU" sz="1800" dirty="0" smtClean="0"/>
              <a:t>.</a:t>
            </a:r>
            <a:endParaRPr lang="ru-RU" sz="1800"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6584" y="2593232"/>
            <a:ext cx="2090831" cy="3717032"/>
          </a:xfrm>
          <a:prstGeom prst="rect">
            <a:avLst/>
          </a:prstGeom>
          <a:effectLst>
            <a:softEdge rad="63500"/>
          </a:effec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821" y="2598937"/>
            <a:ext cx="2090831" cy="3717032"/>
          </a:xfrm>
          <a:prstGeom prst="rect">
            <a:avLst/>
          </a:prstGeom>
          <a:effectLst>
            <a:softEdge rad="63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0347" y="2593232"/>
            <a:ext cx="2090831" cy="3717032"/>
          </a:xfrm>
          <a:prstGeom prst="rect">
            <a:avLst/>
          </a:prstGeom>
          <a:effectLst>
            <a:softEdge rad="63500"/>
          </a:effectLst>
        </p:spPr>
      </p:pic>
      <p:sp>
        <p:nvSpPr>
          <p:cNvPr id="9" name="Заголовок 1"/>
          <p:cNvSpPr>
            <a:spLocks noGrp="1"/>
          </p:cNvSpPr>
          <p:nvPr>
            <p:ph type="title"/>
          </p:nvPr>
        </p:nvSpPr>
        <p:spPr>
          <a:xfrm>
            <a:off x="379349" y="404664"/>
            <a:ext cx="8443664" cy="522312"/>
          </a:xfrm>
        </p:spPr>
        <p:txBody>
          <a:bodyPr/>
          <a:lstStyle/>
          <a:p>
            <a:pPr algn="ctr"/>
            <a:r>
              <a:rPr lang="ru-RU" sz="2800" dirty="0" smtClean="0">
                <a:solidFill>
                  <a:schemeClr val="tx1"/>
                </a:solidFill>
                <a:latin typeface="Times New Roman" panose="02020603050405020304" pitchFamily="18" charset="0"/>
                <a:cs typeface="Times New Roman" panose="02020603050405020304" pitchFamily="18" charset="0"/>
              </a:rPr>
              <a:t>Капитальный ремонт</a:t>
            </a:r>
            <a:endParaRPr lang="ru-RU"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272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304800"/>
            <a:ext cx="8443664" cy="838200"/>
          </a:xfrm>
        </p:spPr>
        <p:txBody>
          <a:bodyPr/>
          <a:lstStyle/>
          <a:p>
            <a:pPr algn="ctr"/>
            <a:r>
              <a:rPr lang="ru-RU" sz="3200" dirty="0" smtClean="0">
                <a:solidFill>
                  <a:schemeClr val="tx1"/>
                </a:solidFill>
                <a:cs typeface="Times New Roman" panose="02020603050405020304" pitchFamily="18" charset="0"/>
              </a:rPr>
              <a:t>Расширение сферы деятельности</a:t>
            </a:r>
            <a:endParaRPr lang="ru-RU" sz="3200" dirty="0">
              <a:solidFill>
                <a:schemeClr val="tx1"/>
              </a:solidFill>
              <a:cs typeface="Times New Roman" panose="02020603050405020304" pitchFamily="18" charset="0"/>
            </a:endParaRPr>
          </a:p>
        </p:txBody>
      </p:sp>
      <p:sp>
        <p:nvSpPr>
          <p:cNvPr id="4" name="Номер слайда 3"/>
          <p:cNvSpPr>
            <a:spLocks noGrp="1"/>
          </p:cNvSpPr>
          <p:nvPr>
            <p:ph type="sldNum" sz="quarter" idx="12"/>
          </p:nvPr>
        </p:nvSpPr>
        <p:spPr>
          <a:xfrm>
            <a:off x="612648" y="6356350"/>
            <a:ext cx="8135816" cy="365760"/>
          </a:xfrm>
        </p:spPr>
        <p:txBody>
          <a:bodyPr/>
          <a:lstStyle/>
          <a:p>
            <a:pPr algn="r"/>
            <a:fld id="{B19B0651-EE4F-4900-A07F-96A6BFA9D0F0}" type="slidenum">
              <a:rPr lang="ru-RU" smtClean="0">
                <a:solidFill>
                  <a:prstClr val="black"/>
                </a:solidFill>
              </a:rPr>
              <a:pPr algn="r"/>
              <a:t>29</a:t>
            </a:fld>
            <a:endParaRPr lang="ru-RU" dirty="0">
              <a:solidFill>
                <a:prstClr val="black"/>
              </a:solidFill>
            </a:endParaRPr>
          </a:p>
        </p:txBody>
      </p:sp>
      <p:sp>
        <p:nvSpPr>
          <p:cNvPr id="5" name="Объект 4"/>
          <p:cNvSpPr>
            <a:spLocks noGrp="1"/>
          </p:cNvSpPr>
          <p:nvPr>
            <p:ph sz="quarter" idx="1"/>
          </p:nvPr>
        </p:nvSpPr>
        <p:spPr>
          <a:xfrm>
            <a:off x="539552" y="1358224"/>
            <a:ext cx="7884332" cy="1379640"/>
          </a:xfrm>
        </p:spPr>
        <p:txBody>
          <a:bodyPr>
            <a:normAutofit lnSpcReduction="10000"/>
          </a:bodyPr>
          <a:lstStyle/>
          <a:p>
            <a:pPr>
              <a:lnSpc>
                <a:spcPct val="110000"/>
              </a:lnSpc>
              <a:spcBef>
                <a:spcPts val="0"/>
              </a:spcBef>
            </a:pPr>
            <a:r>
              <a:rPr lang="ru-RU" sz="1600" dirty="0"/>
              <a:t>По состоянию на </a:t>
            </a:r>
            <a:r>
              <a:rPr lang="ru-RU" sz="1600" dirty="0" smtClean="0"/>
              <a:t>31.12.2019г</a:t>
            </a:r>
            <a:r>
              <a:rPr lang="ru-RU" sz="1600" dirty="0"/>
              <a:t>. с</a:t>
            </a:r>
            <a:r>
              <a:rPr lang="ru-RU" sz="1600" b="1" dirty="0"/>
              <a:t> </a:t>
            </a:r>
            <a:r>
              <a:rPr lang="ru-RU" sz="1600" b="1" dirty="0" smtClean="0"/>
              <a:t>271 </a:t>
            </a:r>
            <a:r>
              <a:rPr lang="ru-RU" sz="1600" dirty="0" smtClean="0"/>
              <a:t>собственником </a:t>
            </a:r>
            <a:r>
              <a:rPr lang="ru-RU" sz="1600" dirty="0"/>
              <a:t>помещений в посёлке Рождествено заключены договоры на предоставление услуг по аварийному обслуживанию, вывозу ТБО и КГМ, санитарному содержанию территории.</a:t>
            </a:r>
          </a:p>
          <a:p>
            <a:pPr>
              <a:lnSpc>
                <a:spcPct val="110000"/>
              </a:lnSpc>
              <a:spcBef>
                <a:spcPts val="0"/>
              </a:spcBef>
            </a:pPr>
            <a:r>
              <a:rPr lang="ru-RU" sz="1600" dirty="0"/>
              <a:t>А также </a:t>
            </a:r>
            <a:r>
              <a:rPr lang="ru-RU" sz="1600" b="1" dirty="0" smtClean="0"/>
              <a:t>28</a:t>
            </a:r>
            <a:r>
              <a:rPr lang="ru-RU" sz="1600" dirty="0" smtClean="0"/>
              <a:t> договоров </a:t>
            </a:r>
            <a:r>
              <a:rPr lang="ru-RU" sz="1600" dirty="0"/>
              <a:t>на содержание гаражно-строительных кооперативов, социальных домов и других объектов.</a:t>
            </a:r>
            <a:endParaRPr lang="ru-RU" sz="32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514" y="2737864"/>
            <a:ext cx="7236972" cy="3618486"/>
          </a:xfrm>
          <a:prstGeom prst="rect">
            <a:avLst/>
          </a:prstGeom>
          <a:effectLst>
            <a:softEdge rad="63500"/>
          </a:effectLst>
        </p:spPr>
      </p:pic>
    </p:spTree>
    <p:extLst>
      <p:ext uri="{BB962C8B-B14F-4D97-AF65-F5344CB8AC3E}">
        <p14:creationId xmlns:p14="http://schemas.microsoft.com/office/powerpoint/2010/main" val="3638231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15816" y="260648"/>
            <a:ext cx="3610744" cy="828328"/>
          </a:xfrm>
        </p:spPr>
        <p:txBody>
          <a:bodyPr/>
          <a:lstStyle/>
          <a:p>
            <a:r>
              <a:rPr lang="ru-RU" b="1" dirty="0" smtClean="0"/>
              <a:t>Основная цель</a:t>
            </a:r>
            <a:endParaRPr lang="ru-RU" b="1" dirty="0"/>
          </a:p>
        </p:txBody>
      </p:sp>
      <p:sp>
        <p:nvSpPr>
          <p:cNvPr id="3" name="Объект 2"/>
          <p:cNvSpPr>
            <a:spLocks noGrp="1"/>
          </p:cNvSpPr>
          <p:nvPr>
            <p:ph sz="quarter" idx="1"/>
          </p:nvPr>
        </p:nvSpPr>
        <p:spPr>
          <a:xfrm>
            <a:off x="457200" y="1219200"/>
            <a:ext cx="8229600" cy="5090120"/>
          </a:xfrm>
        </p:spPr>
        <p:txBody>
          <a:bodyPr>
            <a:normAutofit fontScale="92500" lnSpcReduction="20000"/>
          </a:bodyPr>
          <a:lstStyle/>
          <a:p>
            <a:r>
              <a:rPr lang="ru-RU" dirty="0"/>
              <a:t>-Управление многоквартирными домами;</a:t>
            </a:r>
          </a:p>
          <a:p>
            <a:r>
              <a:rPr lang="ru-RU" dirty="0"/>
              <a:t>-Капитальный ремонт многоквартирных домов;</a:t>
            </a:r>
          </a:p>
          <a:p>
            <a:r>
              <a:rPr lang="ru-RU" dirty="0"/>
              <a:t>-Содержание дворовых территорий;</a:t>
            </a:r>
          </a:p>
          <a:p>
            <a:r>
              <a:rPr lang="ru-RU" dirty="0"/>
              <a:t>-Содержание объектов дорожного хозяйства;</a:t>
            </a:r>
          </a:p>
          <a:p>
            <a:r>
              <a:rPr lang="ru-RU" dirty="0"/>
              <a:t>-Содержание объектов озеленения I-II категории;</a:t>
            </a:r>
          </a:p>
          <a:p>
            <a:r>
              <a:rPr lang="ru-RU" dirty="0"/>
              <a:t>-Содержание катка с искусственным льдом;</a:t>
            </a:r>
          </a:p>
          <a:p>
            <a:r>
              <a:rPr lang="ru-RU" dirty="0"/>
              <a:t>-Содержание диспетчерских района Митино;</a:t>
            </a:r>
          </a:p>
          <a:p>
            <a:r>
              <a:rPr lang="ru-RU" dirty="0"/>
              <a:t>-Содержание подъемных платформ для инвалидов;</a:t>
            </a:r>
          </a:p>
          <a:p>
            <a:r>
              <a:rPr lang="ru-RU" dirty="0"/>
              <a:t>-Уборка бесхозяйных территорий</a:t>
            </a:r>
          </a:p>
          <a:p>
            <a:r>
              <a:rPr lang="ru-RU" dirty="0"/>
              <a:t>-Благоустройство дворовых и школьных территорий.</a:t>
            </a:r>
          </a:p>
          <a:p>
            <a:r>
              <a:rPr lang="ru-RU" dirty="0"/>
              <a:t>-Осуществление мероприятий по гражданской обороне.</a:t>
            </a:r>
          </a:p>
          <a:p>
            <a:pPr marL="0" indent="0">
              <a:buNone/>
            </a:pPr>
            <a:r>
              <a:rPr lang="ru-RU" dirty="0"/>
              <a:t>С весны 2015 года учреждение полностью перешло на работу своими силами.</a:t>
            </a:r>
          </a:p>
          <a:p>
            <a:endParaRPr lang="ru-RU" dirty="0"/>
          </a:p>
        </p:txBody>
      </p:sp>
    </p:spTree>
    <p:extLst>
      <p:ext uri="{BB962C8B-B14F-4D97-AF65-F5344CB8AC3E}">
        <p14:creationId xmlns:p14="http://schemas.microsoft.com/office/powerpoint/2010/main" val="19642506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57358"/>
            <a:ext cx="8229600" cy="1211734"/>
          </a:xfrm>
        </p:spPr>
        <p:txBody>
          <a:bodyPr anchor="ctr">
            <a:normAutofit fontScale="90000"/>
          </a:bodyPr>
          <a:lstStyle/>
          <a:p>
            <a:pPr algn="ctr"/>
            <a:r>
              <a:rPr lang="ru-RU" sz="2800" dirty="0">
                <a:solidFill>
                  <a:schemeClr val="tx1"/>
                </a:solidFill>
                <a:latin typeface="Times New Roman" panose="02020603050405020304" pitchFamily="18" charset="0"/>
                <a:cs typeface="Times New Roman" panose="02020603050405020304" pitchFamily="18" charset="0"/>
              </a:rPr>
              <a:t>Работа с собственниками помещений, </a:t>
            </a:r>
            <a:r>
              <a:rPr lang="ru-RU" sz="2800" dirty="0" smtClean="0">
                <a:solidFill>
                  <a:schemeClr val="tx1"/>
                </a:solidFill>
                <a:latin typeface="Times New Roman" panose="02020603050405020304" pitchFamily="18" charset="0"/>
                <a:cs typeface="Times New Roman" panose="02020603050405020304" pitchFamily="18" charset="0"/>
              </a:rPr>
              <a:t>ТСЖ </a:t>
            </a:r>
            <a:r>
              <a:rPr lang="ru-RU" sz="2800" dirty="0">
                <a:solidFill>
                  <a:schemeClr val="tx1"/>
                </a:solidFill>
                <a:latin typeface="Times New Roman" panose="02020603050405020304" pitchFamily="18" charset="0"/>
                <a:cs typeface="Times New Roman" panose="02020603050405020304" pitchFamily="18" charset="0"/>
              </a:rPr>
              <a:t>и ЖСК по обеспечению содержания жилищного фонда, содержания общего имущества</a:t>
            </a:r>
          </a:p>
        </p:txBody>
      </p:sp>
      <p:sp>
        <p:nvSpPr>
          <p:cNvPr id="4" name="Текст 3"/>
          <p:cNvSpPr>
            <a:spLocks noGrp="1"/>
          </p:cNvSpPr>
          <p:nvPr>
            <p:ph type="body" idx="2"/>
          </p:nvPr>
        </p:nvSpPr>
        <p:spPr>
          <a:xfrm>
            <a:off x="457200" y="1740793"/>
            <a:ext cx="5194920" cy="4475727"/>
          </a:xfrm>
        </p:spPr>
        <p:txBody>
          <a:bodyPr>
            <a:normAutofit fontScale="40000" lnSpcReduction="20000"/>
          </a:bodyPr>
          <a:lstStyle/>
          <a:p>
            <a:pPr lvl="0" algn="just">
              <a:lnSpc>
                <a:spcPct val="100000"/>
              </a:lnSpc>
              <a:spcBef>
                <a:spcPct val="20000"/>
              </a:spcBef>
              <a:spcAft>
                <a:spcPts val="0"/>
              </a:spcAft>
              <a:buClrTx/>
              <a:buSzTx/>
            </a:pPr>
            <a:r>
              <a:rPr lang="ru-RU" sz="4400" dirty="0">
                <a:solidFill>
                  <a:prstClr val="black"/>
                </a:solidFill>
                <a:latin typeface="Times New Roman" panose="02020603050405020304" pitchFamily="18" charset="0"/>
                <a:cs typeface="Times New Roman" panose="02020603050405020304" pitchFamily="18" charset="0"/>
              </a:rPr>
              <a:t>В управлении ГБУ «</a:t>
            </a:r>
            <a:r>
              <a:rPr lang="ru-RU" sz="4400" dirty="0" err="1">
                <a:solidFill>
                  <a:prstClr val="black"/>
                </a:solidFill>
                <a:latin typeface="Times New Roman" panose="02020603050405020304" pitchFamily="18" charset="0"/>
                <a:cs typeface="Times New Roman" panose="02020603050405020304" pitchFamily="18" charset="0"/>
              </a:rPr>
              <a:t>Жилищник</a:t>
            </a:r>
            <a:r>
              <a:rPr lang="ru-RU" sz="4400" dirty="0">
                <a:solidFill>
                  <a:prstClr val="black"/>
                </a:solidFill>
                <a:latin typeface="Times New Roman" panose="02020603050405020304" pitchFamily="18" charset="0"/>
                <a:cs typeface="Times New Roman" panose="02020603050405020304" pitchFamily="18" charset="0"/>
              </a:rPr>
              <a:t> района Митино» </a:t>
            </a:r>
            <a:r>
              <a:rPr lang="ru-RU" sz="4400" b="1" dirty="0" smtClean="0">
                <a:solidFill>
                  <a:prstClr val="black"/>
                </a:solidFill>
                <a:latin typeface="Times New Roman" panose="02020603050405020304" pitchFamily="18" charset="0"/>
                <a:cs typeface="Times New Roman" panose="02020603050405020304" pitchFamily="18" charset="0"/>
              </a:rPr>
              <a:t>202</a:t>
            </a:r>
            <a:r>
              <a:rPr lang="ru-RU" sz="4400" dirty="0" smtClean="0">
                <a:solidFill>
                  <a:prstClr val="black"/>
                </a:solidFill>
                <a:latin typeface="Times New Roman" panose="02020603050405020304" pitchFamily="18" charset="0"/>
                <a:cs typeface="Times New Roman" panose="02020603050405020304" pitchFamily="18" charset="0"/>
              </a:rPr>
              <a:t> многоквартирных дома.</a:t>
            </a:r>
            <a:endParaRPr lang="ru-RU" sz="4400" dirty="0">
              <a:solidFill>
                <a:prstClr val="black"/>
              </a:solidFill>
              <a:latin typeface="Times New Roman" panose="02020603050405020304" pitchFamily="18" charset="0"/>
              <a:cs typeface="Times New Roman" panose="02020603050405020304" pitchFamily="18" charset="0"/>
            </a:endParaRPr>
          </a:p>
          <a:p>
            <a:pPr lvl="0" algn="just">
              <a:lnSpc>
                <a:spcPct val="100000"/>
              </a:lnSpc>
              <a:spcBef>
                <a:spcPct val="20000"/>
              </a:spcBef>
              <a:spcAft>
                <a:spcPts val="0"/>
              </a:spcAft>
              <a:buClrTx/>
              <a:buSzTx/>
            </a:pPr>
            <a:endParaRPr lang="ru-RU" sz="4400" dirty="0" smtClean="0">
              <a:solidFill>
                <a:prstClr val="black"/>
              </a:solidFill>
              <a:latin typeface="Times New Roman" panose="02020603050405020304" pitchFamily="18" charset="0"/>
              <a:cs typeface="Times New Roman" panose="02020603050405020304" pitchFamily="18" charset="0"/>
            </a:endParaRPr>
          </a:p>
          <a:p>
            <a:pPr lvl="0" algn="just">
              <a:lnSpc>
                <a:spcPct val="100000"/>
              </a:lnSpc>
              <a:spcBef>
                <a:spcPct val="20000"/>
              </a:spcBef>
              <a:spcAft>
                <a:spcPts val="0"/>
              </a:spcAft>
              <a:buClrTx/>
              <a:buSzTx/>
            </a:pPr>
            <a:r>
              <a:rPr lang="ru-RU" sz="4400" dirty="0" smtClean="0">
                <a:solidFill>
                  <a:prstClr val="black"/>
                </a:solidFill>
                <a:latin typeface="Times New Roman" panose="02020603050405020304" pitchFamily="18" charset="0"/>
                <a:cs typeface="Times New Roman" panose="02020603050405020304" pitchFamily="18" charset="0"/>
              </a:rPr>
              <a:t>Во </a:t>
            </a:r>
            <a:r>
              <a:rPr lang="ru-RU" sz="4400" dirty="0">
                <a:solidFill>
                  <a:prstClr val="black"/>
                </a:solidFill>
                <a:latin typeface="Times New Roman" panose="02020603050405020304" pitchFamily="18" charset="0"/>
                <a:cs typeface="Times New Roman" panose="02020603050405020304" pitchFamily="18" charset="0"/>
              </a:rPr>
              <a:t>всех домах (за исключением ЖСК и ТСЖ) созданы советы МКД, активно сотрудничающие с управляющей организацией.</a:t>
            </a:r>
          </a:p>
          <a:p>
            <a:pPr lvl="0" algn="just">
              <a:lnSpc>
                <a:spcPct val="100000"/>
              </a:lnSpc>
              <a:spcBef>
                <a:spcPct val="20000"/>
              </a:spcBef>
              <a:spcAft>
                <a:spcPts val="0"/>
              </a:spcAft>
              <a:buClrTx/>
              <a:buSzTx/>
            </a:pPr>
            <a:endParaRPr lang="ru-RU" sz="4400" dirty="0" smtClean="0">
              <a:solidFill>
                <a:prstClr val="black"/>
              </a:solidFill>
              <a:latin typeface="Times New Roman" panose="02020603050405020304" pitchFamily="18" charset="0"/>
              <a:cs typeface="Times New Roman" panose="02020603050405020304" pitchFamily="18" charset="0"/>
            </a:endParaRPr>
          </a:p>
          <a:p>
            <a:pPr lvl="0" algn="just">
              <a:lnSpc>
                <a:spcPct val="100000"/>
              </a:lnSpc>
              <a:spcBef>
                <a:spcPct val="20000"/>
              </a:spcBef>
              <a:spcAft>
                <a:spcPts val="0"/>
              </a:spcAft>
              <a:buClrTx/>
              <a:buSzTx/>
            </a:pPr>
            <a:r>
              <a:rPr lang="ru-RU" sz="4400" dirty="0" smtClean="0">
                <a:solidFill>
                  <a:prstClr val="black"/>
                </a:solidFill>
                <a:latin typeface="Times New Roman" panose="02020603050405020304" pitchFamily="18" charset="0"/>
                <a:cs typeface="Times New Roman" panose="02020603050405020304" pitchFamily="18" charset="0"/>
              </a:rPr>
              <a:t>Регулярно проводятся встречи с жителями, непрерывно ведется приём граждан, а также, сотрудники ГБУ «</a:t>
            </a:r>
            <a:r>
              <a:rPr lang="ru-RU" sz="4400" dirty="0" err="1" smtClean="0">
                <a:solidFill>
                  <a:prstClr val="black"/>
                </a:solidFill>
                <a:latin typeface="Times New Roman" panose="02020603050405020304" pitchFamily="18" charset="0"/>
                <a:cs typeface="Times New Roman" panose="02020603050405020304" pitchFamily="18" charset="0"/>
              </a:rPr>
              <a:t>Жилищник</a:t>
            </a:r>
            <a:r>
              <a:rPr lang="ru-RU" sz="4400" dirty="0" smtClean="0">
                <a:solidFill>
                  <a:prstClr val="black"/>
                </a:solidFill>
                <a:latin typeface="Times New Roman" panose="02020603050405020304" pitchFamily="18" charset="0"/>
                <a:cs typeface="Times New Roman" panose="02020603050405020304" pitchFamily="18" charset="0"/>
              </a:rPr>
              <a:t>» постоянно присутствуют на территории для </a:t>
            </a:r>
            <a:r>
              <a:rPr lang="ru-RU" sz="4400" dirty="0">
                <a:solidFill>
                  <a:prstClr val="black"/>
                </a:solidFill>
                <a:latin typeface="Times New Roman" panose="02020603050405020304" pitchFamily="18" charset="0"/>
                <a:cs typeface="Times New Roman" panose="02020603050405020304" pitchFamily="18" charset="0"/>
              </a:rPr>
              <a:t>оперативности решения возникающих вопросов.</a:t>
            </a:r>
          </a:p>
          <a:p>
            <a:pPr lvl="0" algn="just">
              <a:lnSpc>
                <a:spcPct val="100000"/>
              </a:lnSpc>
              <a:spcBef>
                <a:spcPct val="20000"/>
              </a:spcBef>
              <a:spcAft>
                <a:spcPts val="0"/>
              </a:spcAft>
              <a:buClrTx/>
              <a:buSzTx/>
            </a:pPr>
            <a:endParaRPr lang="ru-RU" sz="4400" dirty="0" smtClean="0">
              <a:solidFill>
                <a:prstClr val="black"/>
              </a:solidFill>
              <a:latin typeface="Times New Roman" panose="02020603050405020304" pitchFamily="18" charset="0"/>
              <a:cs typeface="Times New Roman" panose="02020603050405020304" pitchFamily="18" charset="0"/>
            </a:endParaRPr>
          </a:p>
          <a:p>
            <a:pPr lvl="0" algn="just">
              <a:lnSpc>
                <a:spcPct val="100000"/>
              </a:lnSpc>
              <a:spcBef>
                <a:spcPct val="20000"/>
              </a:spcBef>
              <a:spcAft>
                <a:spcPts val="0"/>
              </a:spcAft>
              <a:buClrTx/>
              <a:buSzTx/>
            </a:pPr>
            <a:r>
              <a:rPr lang="ru-RU" sz="4400" dirty="0" smtClean="0">
                <a:solidFill>
                  <a:prstClr val="black"/>
                </a:solidFill>
                <a:latin typeface="Times New Roman" panose="02020603050405020304" pitchFamily="18" charset="0"/>
                <a:cs typeface="Times New Roman" panose="02020603050405020304" pitchFamily="18" charset="0"/>
              </a:rPr>
              <a:t>При </a:t>
            </a:r>
            <a:r>
              <a:rPr lang="ru-RU" sz="4400" dirty="0">
                <a:solidFill>
                  <a:prstClr val="black"/>
                </a:solidFill>
                <a:latin typeface="Times New Roman" panose="02020603050405020304" pitchFamily="18" charset="0"/>
                <a:cs typeface="Times New Roman" panose="02020603050405020304" pitchFamily="18" charset="0"/>
              </a:rPr>
              <a:t>необходимости собственникам оказывается помощь в проведении общих собраний по интересующим их </a:t>
            </a:r>
            <a:r>
              <a:rPr lang="ru-RU" sz="4400" dirty="0" smtClean="0">
                <a:solidFill>
                  <a:prstClr val="black"/>
                </a:solidFill>
                <a:latin typeface="Times New Roman" panose="02020603050405020304" pitchFamily="18" charset="0"/>
                <a:cs typeface="Times New Roman" panose="02020603050405020304" pitchFamily="18" charset="0"/>
              </a:rPr>
              <a:t>вопросам, в том числе связанным с капитальным ремонтом общего имущества.</a:t>
            </a:r>
            <a:endParaRPr lang="ru-RU" sz="1800" dirty="0"/>
          </a:p>
        </p:txBody>
      </p:sp>
      <p:sp>
        <p:nvSpPr>
          <p:cNvPr id="3" name="Номер слайда 2"/>
          <p:cNvSpPr>
            <a:spLocks noGrp="1"/>
          </p:cNvSpPr>
          <p:nvPr>
            <p:ph type="sldNum" sz="quarter" idx="12"/>
          </p:nvPr>
        </p:nvSpPr>
        <p:spPr>
          <a:xfrm>
            <a:off x="612648" y="6356350"/>
            <a:ext cx="8135816" cy="365760"/>
          </a:xfrm>
        </p:spPr>
        <p:txBody>
          <a:bodyPr/>
          <a:lstStyle/>
          <a:p>
            <a:pPr algn="r"/>
            <a:fld id="{B19B0651-EE4F-4900-A07F-96A6BFA9D0F0}" type="slidenum">
              <a:rPr lang="ru-RU" smtClean="0"/>
              <a:pPr algn="r"/>
              <a:t>30</a:t>
            </a:fld>
            <a:endParaRPr lang="ru-RU" dirty="0"/>
          </a:p>
        </p:txBody>
      </p:sp>
      <p:pic>
        <p:nvPicPr>
          <p:cNvPr id="5" name="Объект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652120" y="1773058"/>
            <a:ext cx="2996738" cy="4256116"/>
          </a:xfrm>
          <a:effectLst>
            <a:softEdge rad="63500"/>
          </a:effectLst>
        </p:spPr>
      </p:pic>
    </p:spTree>
    <p:extLst>
      <p:ext uri="{BB962C8B-B14F-4D97-AF65-F5344CB8AC3E}">
        <p14:creationId xmlns:p14="http://schemas.microsoft.com/office/powerpoint/2010/main" val="20920727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62050"/>
          </a:xfrm>
        </p:spPr>
        <p:txBody>
          <a:bodyPr>
            <a:normAutofit fontScale="90000"/>
          </a:bodyPr>
          <a:lstStyle/>
          <a:p>
            <a:pPr algn="ctr"/>
            <a:r>
              <a:rPr lang="ru-RU" sz="2800" dirty="0">
                <a:solidFill>
                  <a:schemeClr val="tx1"/>
                </a:solidFill>
                <a:latin typeface="Times New Roman" panose="02020603050405020304" pitchFamily="18" charset="0"/>
                <a:cs typeface="Times New Roman" panose="02020603050405020304" pitchFamily="18" charset="0"/>
              </a:rPr>
              <a:t>Страхование общего имущества собственников помещений в многоквартирных </a:t>
            </a:r>
            <a:r>
              <a:rPr lang="ru-RU" sz="2800" dirty="0" smtClean="0">
                <a:solidFill>
                  <a:schemeClr val="tx1"/>
                </a:solidFill>
                <a:latin typeface="Times New Roman" panose="02020603050405020304" pitchFamily="18" charset="0"/>
                <a:cs typeface="Times New Roman" panose="02020603050405020304" pitchFamily="18" charset="0"/>
              </a:rPr>
              <a:t>домах</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idx="2"/>
          </p:nvPr>
        </p:nvSpPr>
        <p:spPr>
          <a:xfrm>
            <a:off x="612648" y="1916832"/>
            <a:ext cx="4392488" cy="3481362"/>
          </a:xfrm>
        </p:spPr>
        <p:txBody>
          <a:bodyPr>
            <a:normAutofit/>
          </a:bodyPr>
          <a:lstStyle/>
          <a:p>
            <a:pPr>
              <a:lnSpc>
                <a:spcPct val="100000"/>
              </a:lnSpc>
              <a:spcBef>
                <a:spcPts val="0"/>
              </a:spcBef>
              <a:spcAft>
                <a:spcPts val="0"/>
              </a:spcAft>
            </a:pPr>
            <a:r>
              <a:rPr lang="ru-RU" sz="2400" dirty="0">
                <a:solidFill>
                  <a:schemeClr val="tx1"/>
                </a:solidFill>
                <a:latin typeface="Times New Roman" panose="02020603050405020304" pitchFamily="18" charset="0"/>
                <a:cs typeface="Times New Roman" panose="02020603050405020304" pitchFamily="18" charset="0"/>
              </a:rPr>
              <a:t>Налицо рост числа принадлежащих собственникам помещений, а также числа многоквартирных домов, участвующих в программе страхования общего имущества. В </a:t>
            </a:r>
            <a:r>
              <a:rPr lang="ru-RU" sz="2400" dirty="0" smtClean="0">
                <a:solidFill>
                  <a:schemeClr val="tx1"/>
                </a:solidFill>
                <a:latin typeface="Times New Roman" panose="02020603050405020304" pitchFamily="18" charset="0"/>
                <a:cs typeface="Times New Roman" panose="02020603050405020304" pitchFamily="18" charset="0"/>
              </a:rPr>
              <a:t>2020 </a:t>
            </a:r>
            <a:r>
              <a:rPr lang="ru-RU" sz="2400" dirty="0">
                <a:solidFill>
                  <a:schemeClr val="tx1"/>
                </a:solidFill>
                <a:latin typeface="Times New Roman" panose="02020603050405020304" pitchFamily="18" charset="0"/>
                <a:cs typeface="Times New Roman" panose="02020603050405020304" pitchFamily="18" charset="0"/>
              </a:rPr>
              <a:t>году застраховано общее имущество в </a:t>
            </a:r>
            <a:r>
              <a:rPr lang="ru-RU" sz="2400" b="1" dirty="0" smtClean="0">
                <a:solidFill>
                  <a:schemeClr val="tx1"/>
                </a:solidFill>
                <a:latin typeface="Times New Roman" panose="02020603050405020304" pitchFamily="18" charset="0"/>
                <a:cs typeface="Times New Roman" panose="02020603050405020304" pitchFamily="18" charset="0"/>
              </a:rPr>
              <a:t>67</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a:solidFill>
                  <a:schemeClr val="tx1"/>
                </a:solidFill>
                <a:latin typeface="Times New Roman" panose="02020603050405020304" pitchFamily="18" charset="0"/>
                <a:cs typeface="Times New Roman" panose="02020603050405020304" pitchFamily="18" charset="0"/>
              </a:rPr>
              <a:t>МКД, находящихся в управлении ГБУ.</a:t>
            </a:r>
          </a:p>
        </p:txBody>
      </p:sp>
      <p:sp>
        <p:nvSpPr>
          <p:cNvPr id="6" name="Номер слайда 5"/>
          <p:cNvSpPr>
            <a:spLocks noGrp="1"/>
          </p:cNvSpPr>
          <p:nvPr>
            <p:ph type="sldNum" sz="quarter" idx="12"/>
          </p:nvPr>
        </p:nvSpPr>
        <p:spPr>
          <a:xfrm>
            <a:off x="612648" y="6356350"/>
            <a:ext cx="8135816" cy="365760"/>
          </a:xfrm>
        </p:spPr>
        <p:txBody>
          <a:bodyPr/>
          <a:lstStyle/>
          <a:p>
            <a:pPr algn="r"/>
            <a:fld id="{B19B0651-EE4F-4900-A07F-96A6BFA9D0F0}" type="slidenum">
              <a:rPr lang="ru-RU" smtClean="0"/>
              <a:pPr algn="r"/>
              <a:t>31</a:t>
            </a:fld>
            <a:endParaRPr lang="ru-RU" dirty="0"/>
          </a:p>
        </p:txBody>
      </p:sp>
      <p:pic>
        <p:nvPicPr>
          <p:cNvPr id="5" name="Объект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110247" y="1435100"/>
            <a:ext cx="3408218" cy="4688378"/>
          </a:xfrm>
          <a:effectLst>
            <a:softEdge rad="63500"/>
          </a:effectLst>
        </p:spPr>
      </p:pic>
    </p:spTree>
    <p:extLst>
      <p:ext uri="{BB962C8B-B14F-4D97-AF65-F5344CB8AC3E}">
        <p14:creationId xmlns:p14="http://schemas.microsoft.com/office/powerpoint/2010/main" val="29211261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46030"/>
            <a:ext cx="8229600" cy="707678"/>
          </a:xfrm>
        </p:spPr>
        <p:txBody>
          <a:bodyPr>
            <a:normAutofit fontScale="90000"/>
          </a:bodyPr>
          <a:lstStyle/>
          <a:p>
            <a:pPr algn="ctr"/>
            <a:r>
              <a:rPr lang="ru-RU" sz="2800" dirty="0">
                <a:solidFill>
                  <a:schemeClr val="tx1"/>
                </a:solidFill>
                <a:latin typeface="Times New Roman" panose="02020603050405020304" pitchFamily="18" charset="0"/>
                <a:cs typeface="Times New Roman" panose="02020603050405020304" pitchFamily="18" charset="0"/>
              </a:rPr>
              <a:t>Работа с обращениями граждан, в том числе направленными на портал «Наш город</a:t>
            </a:r>
            <a:r>
              <a:rPr lang="ru-RU" sz="2800" dirty="0" smtClean="0">
                <a:solidFill>
                  <a:schemeClr val="tx1"/>
                </a:solidFill>
                <a:latin typeface="Times New Roman" panose="02020603050405020304" pitchFamily="18" charset="0"/>
                <a:cs typeface="Times New Roman" panose="02020603050405020304" pitchFamily="18" charset="0"/>
              </a:rPr>
              <a:t>»</a:t>
            </a:r>
            <a:endParaRPr lang="ru-RU" sz="2800" dirty="0">
              <a:solidFill>
                <a:schemeClr val="tx1"/>
              </a:solidFill>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idx="2"/>
          </p:nvPr>
        </p:nvSpPr>
        <p:spPr>
          <a:xfrm>
            <a:off x="971600" y="5013176"/>
            <a:ext cx="7704856" cy="1512168"/>
          </a:xfrm>
        </p:spPr>
        <p:txBody>
          <a:bodyPr>
            <a:normAutofit fontScale="85000" lnSpcReduction="20000"/>
          </a:bodyPr>
          <a:lstStyle/>
          <a:p>
            <a:pPr>
              <a:lnSpc>
                <a:spcPct val="120000"/>
              </a:lnSpc>
              <a:spcBef>
                <a:spcPts val="0"/>
              </a:spcBef>
              <a:spcAft>
                <a:spcPts val="0"/>
              </a:spcAft>
            </a:pPr>
            <a:r>
              <a:rPr lang="ru-RU" sz="1800" dirty="0"/>
              <a:t>За 2020 год получены </a:t>
            </a:r>
            <a:r>
              <a:rPr lang="ru-RU" sz="1800" b="1" dirty="0"/>
              <a:t>10 279</a:t>
            </a:r>
            <a:r>
              <a:rPr lang="ru-RU" sz="1800" dirty="0"/>
              <a:t> обращение граждан (это на </a:t>
            </a:r>
            <a:r>
              <a:rPr lang="ru-RU" sz="1800" b="1" dirty="0"/>
              <a:t>1,9</a:t>
            </a:r>
            <a:r>
              <a:rPr lang="ru-RU" sz="1800" dirty="0"/>
              <a:t>% больше, чем в 2019 году), в том числе:</a:t>
            </a:r>
          </a:p>
          <a:p>
            <a:pPr>
              <a:lnSpc>
                <a:spcPct val="120000"/>
              </a:lnSpc>
              <a:spcBef>
                <a:spcPts val="0"/>
              </a:spcBef>
              <a:spcAft>
                <a:spcPts val="0"/>
              </a:spcAft>
            </a:pPr>
            <a:r>
              <a:rPr lang="ru-RU" sz="1800" dirty="0"/>
              <a:t>- на портал «Наш город» </a:t>
            </a:r>
            <a:r>
              <a:rPr lang="ru-RU" sz="1800" b="1" dirty="0"/>
              <a:t>4 342</a:t>
            </a:r>
            <a:r>
              <a:rPr lang="ru-RU" sz="1800" dirty="0"/>
              <a:t> (снижение на 28,3%);</a:t>
            </a:r>
          </a:p>
          <a:p>
            <a:pPr>
              <a:lnSpc>
                <a:spcPct val="120000"/>
              </a:lnSpc>
              <a:spcBef>
                <a:spcPts val="0"/>
              </a:spcBef>
              <a:spcAft>
                <a:spcPts val="0"/>
              </a:spcAft>
            </a:pPr>
            <a:r>
              <a:rPr lang="ru-RU" sz="1800" dirty="0"/>
              <a:t>- в письменном виде </a:t>
            </a:r>
            <a:r>
              <a:rPr lang="ru-RU" sz="1800" b="1" dirty="0"/>
              <a:t>2 412 </a:t>
            </a:r>
            <a:r>
              <a:rPr lang="ru-RU" sz="1800" dirty="0"/>
              <a:t>(снижение на 2,1%); </a:t>
            </a:r>
          </a:p>
          <a:p>
            <a:pPr>
              <a:lnSpc>
                <a:spcPct val="120000"/>
              </a:lnSpc>
              <a:spcBef>
                <a:spcPts val="0"/>
              </a:spcBef>
              <a:spcAft>
                <a:spcPts val="0"/>
              </a:spcAft>
            </a:pPr>
            <a:r>
              <a:rPr lang="ru-RU" sz="1800" dirty="0"/>
              <a:t>- на сайт ГБУ «</a:t>
            </a:r>
            <a:r>
              <a:rPr lang="ru-RU" sz="1800" dirty="0" err="1"/>
              <a:t>Жилищник</a:t>
            </a:r>
            <a:r>
              <a:rPr lang="ru-RU" sz="1800" dirty="0"/>
              <a:t> района Митино» </a:t>
            </a:r>
            <a:r>
              <a:rPr lang="ru-RU" sz="1800" b="1" dirty="0"/>
              <a:t>1 050 </a:t>
            </a:r>
            <a:r>
              <a:rPr lang="ru-RU" sz="1800" dirty="0"/>
              <a:t>(снижение на 10,4%);</a:t>
            </a:r>
          </a:p>
          <a:p>
            <a:pPr>
              <a:lnSpc>
                <a:spcPct val="120000"/>
              </a:lnSpc>
              <a:spcBef>
                <a:spcPts val="0"/>
              </a:spcBef>
              <a:spcAft>
                <a:spcPts val="0"/>
              </a:spcAft>
            </a:pPr>
            <a:r>
              <a:rPr lang="ru-RU" sz="1800" dirty="0"/>
              <a:t>- посредством мессенджера «</a:t>
            </a:r>
            <a:r>
              <a:rPr lang="ru-RU" sz="1800" dirty="0" err="1"/>
              <a:t>WhatsApp</a:t>
            </a:r>
            <a:r>
              <a:rPr lang="ru-RU" sz="1800" dirty="0"/>
              <a:t>» </a:t>
            </a:r>
            <a:r>
              <a:rPr lang="ru-RU" sz="1800" b="1" dirty="0"/>
              <a:t>2 475</a:t>
            </a:r>
            <a:r>
              <a:rPr lang="ru-RU" sz="1800" dirty="0"/>
              <a:t> (увеличение в 6 раз).</a:t>
            </a:r>
            <a:endParaRPr lang="ru-RU" sz="1800" dirty="0" smtClean="0">
              <a:solidFill>
                <a:prstClr val="black"/>
              </a:solidFill>
              <a:latin typeface="Times New Roman" panose="02020603050405020304" pitchFamily="18" charset="0"/>
              <a:cs typeface="Times New Roman" panose="02020603050405020304" pitchFamily="18" charset="0"/>
            </a:endParaRPr>
          </a:p>
          <a:p>
            <a:pPr>
              <a:spcBef>
                <a:spcPts val="0"/>
              </a:spcBef>
            </a:pPr>
            <a:endParaRPr lang="ru-RU" sz="1800" dirty="0">
              <a:latin typeface="Times New Roman" panose="02020603050405020304" pitchFamily="18" charset="0"/>
              <a:cs typeface="Times New Roman" panose="02020603050405020304" pitchFamily="18" charset="0"/>
            </a:endParaRPr>
          </a:p>
          <a:p>
            <a:endParaRPr lang="ru-RU" dirty="0"/>
          </a:p>
        </p:txBody>
      </p:sp>
      <p:sp>
        <p:nvSpPr>
          <p:cNvPr id="6" name="Номер слайда 5"/>
          <p:cNvSpPr>
            <a:spLocks noGrp="1"/>
          </p:cNvSpPr>
          <p:nvPr>
            <p:ph type="sldNum" sz="quarter" idx="12"/>
          </p:nvPr>
        </p:nvSpPr>
        <p:spPr>
          <a:xfrm>
            <a:off x="323528" y="6356350"/>
            <a:ext cx="8352928" cy="365760"/>
          </a:xfrm>
        </p:spPr>
        <p:txBody>
          <a:bodyPr/>
          <a:lstStyle/>
          <a:p>
            <a:pPr algn="r"/>
            <a:fld id="{B19B0651-EE4F-4900-A07F-96A6BFA9D0F0}" type="slidenum">
              <a:rPr lang="ru-RU" smtClean="0"/>
              <a:pPr algn="r"/>
              <a:t>32</a:t>
            </a:fld>
            <a:endParaRPr lang="ru-RU" dirty="0"/>
          </a:p>
        </p:txBody>
      </p:sp>
      <p:pic>
        <p:nvPicPr>
          <p:cNvPr id="5" name="Объект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86198" y="1221759"/>
            <a:ext cx="7971603" cy="3769394"/>
          </a:xfrm>
          <a:effectLst>
            <a:softEdge rad="63500"/>
          </a:effectLst>
        </p:spPr>
      </p:pic>
    </p:spTree>
    <p:extLst>
      <p:ext uri="{BB962C8B-B14F-4D97-AF65-F5344CB8AC3E}">
        <p14:creationId xmlns:p14="http://schemas.microsoft.com/office/powerpoint/2010/main" val="38827666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457200" y="548680"/>
            <a:ext cx="8229600" cy="585491"/>
          </a:xfrm>
        </p:spPr>
        <p:txBody>
          <a:bodyPr>
            <a:noAutofit/>
          </a:bodyPr>
          <a:lstStyle/>
          <a:p>
            <a:pPr algn="ctr"/>
            <a:r>
              <a:rPr lang="ru-RU" sz="2800" b="1" dirty="0" smtClean="0">
                <a:latin typeface="Times New Roman" panose="02020603050405020304" pitchFamily="18" charset="0"/>
                <a:cs typeface="Times New Roman" panose="02020603050405020304" pitchFamily="18" charset="0"/>
              </a:rPr>
              <a:t>Работа с неплательщиками</a:t>
            </a:r>
            <a:endParaRPr lang="ru-RU" sz="2800" b="1"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4294967295"/>
          </p:nvPr>
        </p:nvSpPr>
        <p:spPr>
          <a:xfrm>
            <a:off x="7010400" y="6356350"/>
            <a:ext cx="1738064" cy="365125"/>
          </a:xfrm>
          <a:prstGeom prst="rect">
            <a:avLst/>
          </a:prstGeom>
        </p:spPr>
        <p:txBody>
          <a:bodyPr/>
          <a:lstStyle/>
          <a:p>
            <a:pPr algn="r"/>
            <a:fld id="{B19B0651-EE4F-4900-A07F-96A6BFA9D0F0}" type="slidenum">
              <a:rPr lang="ru-RU" smtClean="0"/>
              <a:pPr algn="r"/>
              <a:t>33</a:t>
            </a:fld>
            <a:endParaRPr lang="ru-RU" dirty="0"/>
          </a:p>
        </p:txBody>
      </p:sp>
      <p:sp>
        <p:nvSpPr>
          <p:cNvPr id="3" name="Прямоугольник 2"/>
          <p:cNvSpPr/>
          <p:nvPr/>
        </p:nvSpPr>
        <p:spPr>
          <a:xfrm>
            <a:off x="457200" y="1174680"/>
            <a:ext cx="8229600" cy="646331"/>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Процент валового сбора за ЖКУ по ГБУ «</a:t>
            </a:r>
            <a:r>
              <a:rPr lang="ru-RU" dirty="0" err="1">
                <a:latin typeface="Times New Roman" panose="02020603050405020304" pitchFamily="18" charset="0"/>
                <a:cs typeface="Times New Roman" panose="02020603050405020304" pitchFamily="18" charset="0"/>
              </a:rPr>
              <a:t>Жилищник</a:t>
            </a:r>
            <a:r>
              <a:rPr lang="ru-RU" dirty="0">
                <a:latin typeface="Times New Roman" panose="02020603050405020304" pitchFamily="18" charset="0"/>
                <a:cs typeface="Times New Roman" panose="02020603050405020304" pitchFamily="18" charset="0"/>
              </a:rPr>
              <a:t> района Митино» за 12 месяцев 2020 года составил </a:t>
            </a:r>
            <a:r>
              <a:rPr lang="ru-RU" b="1" dirty="0">
                <a:latin typeface="Times New Roman" panose="02020603050405020304" pitchFamily="18" charset="0"/>
                <a:cs typeface="Times New Roman" panose="02020603050405020304" pitchFamily="18" charset="0"/>
              </a:rPr>
              <a:t>100,83% </a:t>
            </a:r>
            <a:r>
              <a:rPr lang="ru-RU" dirty="0">
                <a:latin typeface="Times New Roman" panose="02020603050405020304" pitchFamily="18" charset="0"/>
                <a:cs typeface="Times New Roman" panose="02020603050405020304" pitchFamily="18" charset="0"/>
              </a:rPr>
              <a:t>(средний показатель по Москве 100,72%).</a:t>
            </a:r>
          </a:p>
        </p:txBody>
      </p:sp>
      <p:sp>
        <p:nvSpPr>
          <p:cNvPr id="4" name="Прямоугольник 3"/>
          <p:cNvSpPr/>
          <p:nvPr/>
        </p:nvSpPr>
        <p:spPr>
          <a:xfrm>
            <a:off x="457200" y="5068479"/>
            <a:ext cx="8291264" cy="1323439"/>
          </a:xfrm>
          <a:prstGeom prst="rect">
            <a:avLst/>
          </a:prstGeom>
        </p:spPr>
        <p:txBody>
          <a:bodyPr wrap="square">
            <a:spAutoFit/>
          </a:bodyPr>
          <a:lstStyle/>
          <a:p>
            <a:pPr algn="just"/>
            <a:r>
              <a:rPr lang="ru-RU" sz="1600" dirty="0">
                <a:latin typeface="Times New Roman" panose="02020603050405020304" pitchFamily="18" charset="0"/>
                <a:cs typeface="Times New Roman" panose="02020603050405020304" pitchFamily="18" charset="0"/>
              </a:rPr>
              <a:t>В 2020 году представителями ФССП по СЗАО г. Москвы с участием сотрудников ГБУ «</a:t>
            </a:r>
            <a:r>
              <a:rPr lang="ru-RU" sz="1600" dirty="0" err="1">
                <a:latin typeface="Times New Roman" panose="02020603050405020304" pitchFamily="18" charset="0"/>
                <a:cs typeface="Times New Roman" panose="02020603050405020304" pitchFamily="18" charset="0"/>
              </a:rPr>
              <a:t>Жилищник</a:t>
            </a:r>
            <a:r>
              <a:rPr lang="ru-RU" sz="1600" dirty="0">
                <a:latin typeface="Times New Roman" panose="02020603050405020304" pitchFamily="18" charset="0"/>
                <a:cs typeface="Times New Roman" panose="02020603050405020304" pitchFamily="18" charset="0"/>
              </a:rPr>
              <a:t> района Митино» эвакуировано </a:t>
            </a:r>
            <a:r>
              <a:rPr lang="ru-RU" sz="1600" b="1" dirty="0">
                <a:latin typeface="Times New Roman" panose="02020603050405020304" pitchFamily="18" charset="0"/>
                <a:cs typeface="Times New Roman" panose="02020603050405020304" pitchFamily="18" charset="0"/>
              </a:rPr>
              <a:t>4</a:t>
            </a:r>
            <a:r>
              <a:rPr lang="ru-RU" sz="1600" dirty="0">
                <a:latin typeface="Times New Roman" panose="02020603050405020304" pitchFamily="18" charset="0"/>
                <a:cs typeface="Times New Roman" panose="02020603050405020304" pitchFamily="18" charset="0"/>
              </a:rPr>
              <a:t> транспортных средства у граждан, в отношении которых было возбуждено исполнительное производство по взысканию задолженности за ЖКУ. Задолженность по указанным исполнительным производствам полностью погашена. </a:t>
            </a: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t="12201" b="2751"/>
          <a:stretch/>
        </p:blipFill>
        <p:spPr>
          <a:xfrm>
            <a:off x="2509445" y="1956176"/>
            <a:ext cx="4125110" cy="3112303"/>
          </a:xfrm>
          <a:prstGeom prst="rect">
            <a:avLst/>
          </a:prstGeom>
          <a:effectLst>
            <a:softEdge rad="63500"/>
          </a:effectLst>
        </p:spPr>
      </p:pic>
    </p:spTree>
    <p:extLst>
      <p:ext uri="{BB962C8B-B14F-4D97-AF65-F5344CB8AC3E}">
        <p14:creationId xmlns:p14="http://schemas.microsoft.com/office/powerpoint/2010/main" val="37712078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
          <p:cNvSpPr>
            <a:spLocks noGrp="1"/>
          </p:cNvSpPr>
          <p:nvPr>
            <p:ph type="title"/>
          </p:nvPr>
        </p:nvSpPr>
        <p:spPr>
          <a:xfrm>
            <a:off x="457200" y="548680"/>
            <a:ext cx="8229600" cy="585491"/>
          </a:xfrm>
        </p:spPr>
        <p:txBody>
          <a:bodyPr>
            <a:noAutofit/>
          </a:bodyPr>
          <a:lstStyle/>
          <a:p>
            <a:pPr algn="ctr"/>
            <a:r>
              <a:rPr lang="ru-RU" sz="2800" b="1" dirty="0" smtClean="0">
                <a:latin typeface="Times New Roman" panose="02020603050405020304" pitchFamily="18" charset="0"/>
                <a:cs typeface="Times New Roman" panose="02020603050405020304" pitchFamily="18" charset="0"/>
              </a:rPr>
              <a:t>Работа с неплательщиками</a:t>
            </a:r>
            <a:endParaRPr lang="ru-RU" sz="2800" b="1"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4294967295"/>
          </p:nvPr>
        </p:nvSpPr>
        <p:spPr>
          <a:xfrm>
            <a:off x="7010400" y="6356350"/>
            <a:ext cx="1738064" cy="365125"/>
          </a:xfrm>
          <a:prstGeom prst="rect">
            <a:avLst/>
          </a:prstGeom>
          <a:effectLst>
            <a:softEdge rad="63500"/>
          </a:effectLst>
        </p:spPr>
        <p:txBody>
          <a:bodyPr/>
          <a:lstStyle/>
          <a:p>
            <a:pPr algn="r"/>
            <a:fld id="{B19B0651-EE4F-4900-A07F-96A6BFA9D0F0}" type="slidenum">
              <a:rPr lang="ru-RU" smtClean="0"/>
              <a:pPr algn="r"/>
              <a:t>34</a:t>
            </a:fld>
            <a:endParaRPr lang="ru-RU" dirty="0"/>
          </a:p>
        </p:txBody>
      </p:sp>
      <p:sp>
        <p:nvSpPr>
          <p:cNvPr id="3" name="Прямоугольник 2"/>
          <p:cNvSpPr/>
          <p:nvPr/>
        </p:nvSpPr>
        <p:spPr>
          <a:xfrm>
            <a:off x="457200" y="1174680"/>
            <a:ext cx="8229600" cy="1477328"/>
          </a:xfrm>
          <a:prstGeom prst="rect">
            <a:avLst/>
          </a:prstGeom>
        </p:spPr>
        <p:txBody>
          <a:bodyPr wrap="square">
            <a:spAutoFit/>
          </a:bodyPr>
          <a:lstStyle/>
          <a:p>
            <a:pPr algn="just"/>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течение года регулярно осуществлялся обход квартир неплательщиков сотрудниками учреждения при непосредственном участии руководства, с целью проведения разъяснительных бесед и личного вручения претензионных писем, а также разнос претензий по </a:t>
            </a:r>
            <a:r>
              <a:rPr lang="ru-RU" dirty="0" smtClean="0">
                <a:latin typeface="Times New Roman" panose="02020603050405020304" pitchFamily="18" charset="0"/>
                <a:cs typeface="Times New Roman" panose="02020603050405020304" pitchFamily="18" charset="0"/>
              </a:rPr>
              <a:t>почтовым ящикам и размещение постеров о неплательщиках на информационных стендах в подъездах.</a:t>
            </a:r>
            <a:endParaRPr lang="ru-RU"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l="21137" t="10667" r="21716" b="11613"/>
          <a:stretch/>
        </p:blipFill>
        <p:spPr>
          <a:xfrm>
            <a:off x="3215099" y="3144888"/>
            <a:ext cx="2719745" cy="2774140"/>
          </a:xfrm>
          <a:prstGeom prst="rect">
            <a:avLst/>
          </a:prstGeom>
          <a:effectLst>
            <a:softEdge rad="63500"/>
          </a:effec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1169" y="2814871"/>
            <a:ext cx="2575631" cy="3434175"/>
          </a:xfrm>
          <a:prstGeom prst="rect">
            <a:avLst/>
          </a:prstGeom>
          <a:effectLst>
            <a:softEdge rad="63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25" y="2820046"/>
            <a:ext cx="2571750" cy="3429000"/>
          </a:xfrm>
          <a:prstGeom prst="rect">
            <a:avLst/>
          </a:prstGeom>
          <a:effectLst>
            <a:softEdge rad="63500"/>
          </a:effectLst>
        </p:spPr>
      </p:pic>
    </p:spTree>
    <p:extLst>
      <p:ext uri="{BB962C8B-B14F-4D97-AF65-F5344CB8AC3E}">
        <p14:creationId xmlns:p14="http://schemas.microsoft.com/office/powerpoint/2010/main" val="36963657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5067" y="363863"/>
            <a:ext cx="8229600" cy="1080120"/>
          </a:xfrm>
        </p:spPr>
        <p:txBody>
          <a:bodyPr>
            <a:noAutofit/>
          </a:bodyPr>
          <a:lstStyle/>
          <a:p>
            <a:pPr algn="ctr"/>
            <a:r>
              <a:rPr lang="ru-RU" sz="2400" dirty="0">
                <a:solidFill>
                  <a:schemeClr val="tx1"/>
                </a:solidFill>
                <a:latin typeface="Times New Roman" panose="02020603050405020304" pitchFamily="18" charset="0"/>
                <a:cs typeface="Times New Roman" panose="02020603050405020304" pitchFamily="18" charset="0"/>
              </a:rPr>
              <a:t>Праздничное оформление, вывешивание государственных флагов Российской </a:t>
            </a:r>
            <a:r>
              <a:rPr lang="ru-RU" sz="2400" dirty="0" smtClean="0">
                <a:solidFill>
                  <a:schemeClr val="tx1"/>
                </a:solidFill>
                <a:latin typeface="Times New Roman" panose="02020603050405020304" pitchFamily="18" charset="0"/>
                <a:cs typeface="Times New Roman" panose="02020603050405020304" pitchFamily="18" charset="0"/>
              </a:rPr>
              <a:t>Федерации и флагов </a:t>
            </a:r>
            <a:r>
              <a:rPr lang="ru-RU" sz="2400" dirty="0">
                <a:solidFill>
                  <a:schemeClr val="tx1"/>
                </a:solidFill>
                <a:latin typeface="Times New Roman" panose="02020603050405020304" pitchFamily="18" charset="0"/>
                <a:cs typeface="Times New Roman" panose="02020603050405020304" pitchFamily="18" charset="0"/>
              </a:rPr>
              <a:t>города </a:t>
            </a:r>
            <a:r>
              <a:rPr lang="ru-RU" sz="2400" dirty="0" smtClean="0">
                <a:solidFill>
                  <a:schemeClr val="tx1"/>
                </a:solidFill>
                <a:latin typeface="Times New Roman" panose="02020603050405020304" pitchFamily="18" charset="0"/>
                <a:cs typeface="Times New Roman" panose="02020603050405020304" pitchFamily="18" charset="0"/>
              </a:rPr>
              <a:t>Москвы</a:t>
            </a: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idx="2"/>
          </p:nvPr>
        </p:nvSpPr>
        <p:spPr>
          <a:xfrm>
            <a:off x="5479736" y="4149080"/>
            <a:ext cx="3340736" cy="2026683"/>
          </a:xfrm>
        </p:spPr>
        <p:txBody>
          <a:bodyPr>
            <a:noAutofit/>
          </a:bodyPr>
          <a:lstStyle/>
          <a:p>
            <a:pPr>
              <a:lnSpc>
                <a:spcPct val="100000"/>
              </a:lnSpc>
              <a:spcBef>
                <a:spcPts val="0"/>
              </a:spcBef>
              <a:spcAft>
                <a:spcPts val="0"/>
              </a:spcAft>
            </a:pPr>
            <a:r>
              <a:rPr lang="ru-RU" sz="1800" dirty="0">
                <a:solidFill>
                  <a:schemeClr val="tx1"/>
                </a:solidFill>
                <a:latin typeface="Times New Roman" panose="02020603050405020304" pitchFamily="18" charset="0"/>
                <a:cs typeface="Times New Roman" panose="02020603050405020304" pitchFamily="18" charset="0"/>
              </a:rPr>
              <a:t>В рамках концепции освещения столицы в осенне-зимний период </a:t>
            </a:r>
            <a:r>
              <a:rPr lang="ru-RU" sz="1800" dirty="0" smtClean="0">
                <a:solidFill>
                  <a:schemeClr val="tx1"/>
                </a:solidFill>
                <a:latin typeface="Times New Roman" panose="02020603050405020304" pitchFamily="18" charset="0"/>
                <a:cs typeface="Times New Roman" panose="02020603050405020304" pitchFamily="18" charset="0"/>
              </a:rPr>
              <a:t>к празднованию Нового года и </a:t>
            </a:r>
            <a:r>
              <a:rPr lang="ru-RU" sz="1800" dirty="0">
                <a:solidFill>
                  <a:schemeClr val="tx1"/>
                </a:solidFill>
                <a:latin typeface="Times New Roman" panose="02020603050405020304" pitchFamily="18" charset="0"/>
                <a:cs typeface="Times New Roman" panose="02020603050405020304" pitchFamily="18" charset="0"/>
              </a:rPr>
              <a:t>Рождества </a:t>
            </a:r>
            <a:r>
              <a:rPr lang="ru-RU" sz="1800" dirty="0" smtClean="0">
                <a:solidFill>
                  <a:schemeClr val="tx1"/>
                </a:solidFill>
                <a:latin typeface="Times New Roman" panose="02020603050405020304" pitchFamily="18" charset="0"/>
                <a:cs typeface="Times New Roman" panose="02020603050405020304" pitchFamily="18" charset="0"/>
              </a:rPr>
              <a:t>Христова ГБУ </a:t>
            </a:r>
            <a:r>
              <a:rPr lang="ru-RU" sz="1800" dirty="0">
                <a:solidFill>
                  <a:schemeClr val="tx1"/>
                </a:solidFill>
                <a:latin typeface="Times New Roman" panose="02020603050405020304" pitchFamily="18" charset="0"/>
                <a:cs typeface="Times New Roman" panose="02020603050405020304" pitchFamily="18" charset="0"/>
              </a:rPr>
              <a:t>«</a:t>
            </a:r>
            <a:r>
              <a:rPr lang="ru-RU" sz="1800" dirty="0" err="1">
                <a:solidFill>
                  <a:schemeClr val="tx1"/>
                </a:solidFill>
                <a:latin typeface="Times New Roman" panose="02020603050405020304" pitchFamily="18" charset="0"/>
                <a:cs typeface="Times New Roman" panose="02020603050405020304" pitchFamily="18" charset="0"/>
              </a:rPr>
              <a:t>Жилищник</a:t>
            </a:r>
            <a:r>
              <a:rPr lang="ru-RU" sz="1800" dirty="0">
                <a:solidFill>
                  <a:schemeClr val="tx1"/>
                </a:solidFill>
                <a:latin typeface="Times New Roman" panose="02020603050405020304" pitchFamily="18" charset="0"/>
                <a:cs typeface="Times New Roman" panose="02020603050405020304" pitchFamily="18" charset="0"/>
              </a:rPr>
              <a:t> района Митино»  </a:t>
            </a:r>
            <a:r>
              <a:rPr lang="ru-RU" sz="1800" dirty="0" smtClean="0">
                <a:solidFill>
                  <a:schemeClr val="tx1"/>
                </a:solidFill>
                <a:latin typeface="Times New Roman" panose="02020603050405020304" pitchFamily="18" charset="0"/>
                <a:cs typeface="Times New Roman" panose="02020603050405020304" pitchFamily="18" charset="0"/>
              </a:rPr>
              <a:t>украшены более </a:t>
            </a:r>
            <a:r>
              <a:rPr lang="ru-RU" sz="1800" dirty="0">
                <a:solidFill>
                  <a:schemeClr val="tx1"/>
                </a:solidFill>
                <a:latin typeface="Times New Roman" panose="02020603050405020304" pitchFamily="18" charset="0"/>
                <a:cs typeface="Times New Roman" panose="02020603050405020304" pitchFamily="18" charset="0"/>
              </a:rPr>
              <a:t>тридцати деревьев на территории района.</a:t>
            </a:r>
          </a:p>
        </p:txBody>
      </p:sp>
      <p:sp>
        <p:nvSpPr>
          <p:cNvPr id="3" name="Номер слайда 2"/>
          <p:cNvSpPr>
            <a:spLocks noGrp="1"/>
          </p:cNvSpPr>
          <p:nvPr>
            <p:ph type="sldNum" sz="quarter" idx="12"/>
          </p:nvPr>
        </p:nvSpPr>
        <p:spPr>
          <a:xfrm>
            <a:off x="612648" y="6356350"/>
            <a:ext cx="8135816" cy="365760"/>
          </a:xfrm>
        </p:spPr>
        <p:txBody>
          <a:bodyPr/>
          <a:lstStyle/>
          <a:p>
            <a:pPr algn="r"/>
            <a:fld id="{B19B0651-EE4F-4900-A07F-96A6BFA9D0F0}" type="slidenum">
              <a:rPr lang="ru-RU" smtClean="0"/>
              <a:pPr algn="r"/>
              <a:t>35</a:t>
            </a:fld>
            <a:endParaRPr lang="ru-RU" dirty="0"/>
          </a:p>
        </p:txBody>
      </p:sp>
      <p:pic>
        <p:nvPicPr>
          <p:cNvPr id="5" name="Объект 4"/>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065811" y="1534276"/>
            <a:ext cx="4618856" cy="2596838"/>
          </a:xfrm>
          <a:effectLst>
            <a:softEdge rad="63500"/>
          </a:effectLst>
        </p:spPr>
      </p:pic>
      <p:sp>
        <p:nvSpPr>
          <p:cNvPr id="9" name="Прямоугольник 8"/>
          <p:cNvSpPr/>
          <p:nvPr/>
        </p:nvSpPr>
        <p:spPr>
          <a:xfrm>
            <a:off x="827584" y="1484784"/>
            <a:ext cx="3139984" cy="2103333"/>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Н</a:t>
            </a:r>
            <a:r>
              <a:rPr lang="ru-RU" dirty="0" smtClean="0">
                <a:latin typeface="Times New Roman" panose="02020603050405020304" pitchFamily="18" charset="0"/>
                <a:cs typeface="Times New Roman" panose="02020603050405020304" pitchFamily="18" charset="0"/>
              </a:rPr>
              <a:t>а </a:t>
            </a:r>
            <a:r>
              <a:rPr lang="ru-RU" dirty="0">
                <a:latin typeface="Times New Roman" panose="02020603050405020304" pitchFamily="18" charset="0"/>
                <a:cs typeface="Times New Roman" panose="02020603050405020304" pitchFamily="18" charset="0"/>
              </a:rPr>
              <a:t>жилых зданиях района в </a:t>
            </a:r>
            <a:r>
              <a:rPr lang="ru-RU" dirty="0" smtClean="0">
                <a:latin typeface="Times New Roman" panose="02020603050405020304" pitchFamily="18" charset="0"/>
                <a:cs typeface="Times New Roman" panose="02020603050405020304" pitchFamily="18" charset="0"/>
              </a:rPr>
              <a:t>Дни </a:t>
            </a:r>
            <a:r>
              <a:rPr lang="ru-RU" dirty="0">
                <a:latin typeface="Times New Roman" panose="02020603050405020304" pitchFamily="18" charset="0"/>
                <a:cs typeface="Times New Roman" panose="02020603050405020304" pitchFamily="18" charset="0"/>
              </a:rPr>
              <a:t>государственных праздников и праздников города Москвы </a:t>
            </a:r>
            <a:r>
              <a:rPr lang="ru-RU" dirty="0" smtClean="0">
                <a:latin typeface="Times New Roman" panose="02020603050405020304" pitchFamily="18" charset="0"/>
                <a:cs typeface="Times New Roman" panose="02020603050405020304" pitchFamily="18" charset="0"/>
              </a:rPr>
              <a:t>вывешиваются Государственные </a:t>
            </a:r>
            <a:r>
              <a:rPr lang="ru-RU" dirty="0">
                <a:latin typeface="Times New Roman" panose="02020603050405020304" pitchFamily="18" charset="0"/>
                <a:cs typeface="Times New Roman" panose="02020603050405020304" pitchFamily="18" charset="0"/>
              </a:rPr>
              <a:t>флаги и флаги города </a:t>
            </a:r>
            <a:r>
              <a:rPr lang="ru-RU" dirty="0" smtClean="0">
                <a:latin typeface="Times New Roman" panose="02020603050405020304" pitchFamily="18" charset="0"/>
                <a:cs typeface="Times New Roman" panose="02020603050405020304" pitchFamily="18" charset="0"/>
              </a:rPr>
              <a:t>Москвы. </a:t>
            </a:r>
            <a:r>
              <a:rPr lang="ru-RU" dirty="0" smtClean="0"/>
              <a:t> </a:t>
            </a:r>
            <a:endParaRPr lang="ru-RU" dirty="0"/>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176" y="3502739"/>
            <a:ext cx="5040560" cy="2673024"/>
          </a:xfrm>
          <a:prstGeom prst="rect">
            <a:avLst/>
          </a:prstGeom>
          <a:effectLst>
            <a:softEdge rad="63500"/>
          </a:effectLst>
        </p:spPr>
      </p:pic>
    </p:spTree>
    <p:extLst>
      <p:ext uri="{BB962C8B-B14F-4D97-AF65-F5344CB8AC3E}">
        <p14:creationId xmlns:p14="http://schemas.microsoft.com/office/powerpoint/2010/main" val="14382415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4043" y="245594"/>
            <a:ext cx="8229600" cy="668892"/>
          </a:xfrm>
        </p:spPr>
        <p:txBody>
          <a:bodyPr>
            <a:normAutofit/>
          </a:bodyPr>
          <a:lstStyle/>
          <a:p>
            <a:pPr algn="ctr"/>
            <a:r>
              <a:rPr lang="en-US" sz="2800" b="1" dirty="0">
                <a:latin typeface="Times New Roman" panose="02020603050405020304" pitchFamily="18" charset="0"/>
                <a:cs typeface="Times New Roman" panose="02020603050405020304" pitchFamily="18" charset="0"/>
              </a:rPr>
              <a:t>Covid-19 </a:t>
            </a:r>
            <a:endParaRPr lang="ru-RU" sz="28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
          </p:nvPr>
        </p:nvSpPr>
        <p:spPr>
          <a:xfrm>
            <a:off x="384043" y="966744"/>
            <a:ext cx="8467283" cy="1656185"/>
          </a:xfrm>
        </p:spPr>
        <p:txBody>
          <a:bodyPr>
            <a:noAutofit/>
          </a:bodyPr>
          <a:lstStyle/>
          <a:p>
            <a:pPr marL="0" indent="0" algn="just">
              <a:spcBef>
                <a:spcPts val="0"/>
              </a:spcBef>
              <a:buNone/>
            </a:pPr>
            <a:r>
              <a:rPr lang="ru-RU" sz="2000" dirty="0">
                <a:latin typeface="Times New Roman" panose="02020603050405020304" pitchFamily="18" charset="0"/>
                <a:cs typeface="Times New Roman" panose="02020603050405020304" pitchFamily="18" charset="0"/>
              </a:rPr>
              <a:t>В условиях распространения в 2020 году новой </a:t>
            </a:r>
            <a:r>
              <a:rPr lang="ru-RU" sz="2000" dirty="0" err="1">
                <a:latin typeface="Times New Roman" panose="02020603050405020304" pitchFamily="18" charset="0"/>
                <a:cs typeface="Times New Roman" panose="02020603050405020304" pitchFamily="18" charset="0"/>
              </a:rPr>
              <a:t>коронавирусной</a:t>
            </a:r>
            <a:r>
              <a:rPr lang="ru-RU" sz="2000" dirty="0">
                <a:latin typeface="Times New Roman" panose="02020603050405020304" pitchFamily="18" charset="0"/>
                <a:cs typeface="Times New Roman" panose="02020603050405020304" pitchFamily="18" charset="0"/>
              </a:rPr>
              <a:t> инфекции Covid-19 силами ГБУ «</a:t>
            </a:r>
            <a:r>
              <a:rPr lang="ru-RU" sz="2000" dirty="0" err="1">
                <a:latin typeface="Times New Roman" panose="02020603050405020304" pitchFamily="18" charset="0"/>
                <a:cs typeface="Times New Roman" panose="02020603050405020304" pitchFamily="18" charset="0"/>
              </a:rPr>
              <a:t>Жилищник</a:t>
            </a:r>
            <a:r>
              <a:rPr lang="ru-RU" sz="2000" dirty="0">
                <a:latin typeface="Times New Roman" panose="02020603050405020304" pitchFamily="18" charset="0"/>
                <a:cs typeface="Times New Roman" panose="02020603050405020304" pitchFamily="18" charset="0"/>
              </a:rPr>
              <a:t> района Митино» проведены беспрецедентные мероприятия по предотвращению распространения заболевания. Это, в первую очередь, дезинфекция помещений общего пользования в многоквартирных домах, малых архитектурных форм на детских и спортивных площадках, зонах отдыха, размещение информационных материалов в подъездах МКД и на территории района, нанесение предупредительной разметки, а также неукоснительное соблюдение санитарно-гигиенических требований на производстве.</a:t>
            </a:r>
            <a:endParaRPr lang="ru-RU" sz="2000" dirty="0" smtClean="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4294967295"/>
          </p:nvPr>
        </p:nvSpPr>
        <p:spPr>
          <a:xfrm>
            <a:off x="7010400" y="6356350"/>
            <a:ext cx="1738064" cy="365125"/>
          </a:xfrm>
          <a:prstGeom prst="rect">
            <a:avLst/>
          </a:prstGeom>
        </p:spPr>
        <p:txBody>
          <a:bodyPr/>
          <a:lstStyle/>
          <a:p>
            <a:pPr algn="r"/>
            <a:fld id="{B19B0651-EE4F-4900-A07F-96A6BFA9D0F0}" type="slidenum">
              <a:rPr lang="ru-RU" smtClean="0"/>
              <a:pPr algn="r"/>
              <a:t>36</a:t>
            </a:fld>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9728" y="3827800"/>
            <a:ext cx="3431384" cy="2528549"/>
          </a:xfrm>
          <a:prstGeom prst="rect">
            <a:avLst/>
          </a:prstGeom>
          <a:effectLst>
            <a:softEdge rad="63500"/>
          </a:effec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7" y="3827801"/>
            <a:ext cx="1896413" cy="2528550"/>
          </a:xfrm>
          <a:prstGeom prst="rect">
            <a:avLst/>
          </a:prstGeom>
          <a:effectLst>
            <a:softEdge rad="63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213" y="3827800"/>
            <a:ext cx="1566419" cy="2528549"/>
          </a:xfrm>
          <a:prstGeom prst="rect">
            <a:avLst/>
          </a:prstGeom>
          <a:effectLst>
            <a:softEdge rad="63500"/>
          </a:effectLst>
        </p:spPr>
      </p:pic>
    </p:spTree>
    <p:extLst>
      <p:ext uri="{BB962C8B-B14F-4D97-AF65-F5344CB8AC3E}">
        <p14:creationId xmlns:p14="http://schemas.microsoft.com/office/powerpoint/2010/main" val="499420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57808"/>
            <a:ext cx="8229600" cy="710952"/>
          </a:xfrm>
        </p:spPr>
        <p:txBody>
          <a:bodyPr>
            <a:normAutofit/>
          </a:bodyPr>
          <a:lstStyle/>
          <a:p>
            <a:pPr algn="ctr"/>
            <a:r>
              <a:rPr lang="ru-RU" sz="2800" b="1" dirty="0" smtClean="0">
                <a:latin typeface="Times New Roman" panose="02020603050405020304" pitchFamily="18" charset="0"/>
                <a:cs typeface="Times New Roman" panose="02020603050405020304" pitchFamily="18" charset="0"/>
              </a:rPr>
              <a:t>Охрана труда на предприятии</a:t>
            </a:r>
            <a:endParaRPr lang="ru-RU" sz="28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sz="quarter" idx="1"/>
          </p:nvPr>
        </p:nvSpPr>
        <p:spPr>
          <a:xfrm>
            <a:off x="457200" y="1748706"/>
            <a:ext cx="5482951" cy="4127698"/>
          </a:xfrm>
        </p:spPr>
        <p:txBody>
          <a:bodyPr>
            <a:normAutofit fontScale="85000" lnSpcReduction="20000"/>
          </a:bodyPr>
          <a:lstStyle/>
          <a:p>
            <a:pPr marL="0" indent="0">
              <a:buNone/>
            </a:pPr>
            <a:r>
              <a:rPr lang="ru-RU" dirty="0">
                <a:latin typeface="Times New Roman" panose="02020603050405020304" pitchFamily="18" charset="0"/>
                <a:cs typeface="Times New Roman" panose="02020603050405020304" pitchFamily="18" charset="0"/>
              </a:rPr>
              <a:t>В ГБУ «</a:t>
            </a:r>
            <a:r>
              <a:rPr lang="ru-RU" dirty="0" err="1">
                <a:latin typeface="Times New Roman" panose="02020603050405020304" pitchFamily="18" charset="0"/>
                <a:cs typeface="Times New Roman" panose="02020603050405020304" pitchFamily="18" charset="0"/>
              </a:rPr>
              <a:t>Жилищник</a:t>
            </a:r>
            <a:r>
              <a:rPr lang="ru-RU" dirty="0">
                <a:latin typeface="Times New Roman" panose="02020603050405020304" pitchFamily="18" charset="0"/>
                <a:cs typeface="Times New Roman" panose="02020603050405020304" pitchFamily="18" charset="0"/>
              </a:rPr>
              <a:t> района Митино» функционирует система управления охраной труда. Проводятся все необходимые виды обучения руководителей и специалистов – по общим вопросам охраны труда, по работам на высоте, по общим требованиям промышленной безопасности, по безопасности при работе на проезжей части дороги, по электробезопасности, по правилам технической эксплуатации тепловых энергоустановок, по безопасности </a:t>
            </a:r>
            <a:r>
              <a:rPr lang="ru-RU" dirty="0" smtClean="0">
                <a:latin typeface="Times New Roman" panose="02020603050405020304" pitchFamily="18" charset="0"/>
                <a:cs typeface="Times New Roman" panose="02020603050405020304" pitchFamily="18" charset="0"/>
              </a:rPr>
              <a:t>при эксплуатации газового хозяйства </a:t>
            </a:r>
            <a:r>
              <a:rPr lang="ru-RU" dirty="0">
                <a:latin typeface="Times New Roman" panose="02020603050405020304" pitchFamily="18" charset="0"/>
                <a:cs typeface="Times New Roman" panose="02020603050405020304" pitchFamily="18" charset="0"/>
              </a:rPr>
              <a:t>многоквартирных </a:t>
            </a:r>
            <a:r>
              <a:rPr lang="ru-RU" dirty="0" smtClean="0">
                <a:latin typeface="Times New Roman" panose="02020603050405020304" pitchFamily="18" charset="0"/>
                <a:cs typeface="Times New Roman" panose="02020603050405020304" pitchFamily="18" charset="0"/>
              </a:rPr>
              <a:t>домов.</a:t>
            </a:r>
            <a:endParaRPr lang="ru-RU"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4294967295"/>
          </p:nvPr>
        </p:nvSpPr>
        <p:spPr>
          <a:xfrm>
            <a:off x="7010400" y="6356350"/>
            <a:ext cx="1738064" cy="365125"/>
          </a:xfrm>
          <a:prstGeom prst="rect">
            <a:avLst/>
          </a:prstGeom>
        </p:spPr>
        <p:txBody>
          <a:bodyPr/>
          <a:lstStyle/>
          <a:p>
            <a:pPr algn="r"/>
            <a:fld id="{B19B0651-EE4F-4900-A07F-96A6BFA9D0F0}" type="slidenum">
              <a:rPr lang="ru-RU" smtClean="0"/>
              <a:pPr algn="r"/>
              <a:t>37</a:t>
            </a:fld>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1576738"/>
            <a:ext cx="2645506" cy="4251768"/>
          </a:xfrm>
          <a:prstGeom prst="rect">
            <a:avLst/>
          </a:prstGeom>
          <a:effectLst>
            <a:softEdge rad="63500"/>
          </a:effectLst>
        </p:spPr>
      </p:pic>
    </p:spTree>
    <p:extLst>
      <p:ext uri="{BB962C8B-B14F-4D97-AF65-F5344CB8AC3E}">
        <p14:creationId xmlns:p14="http://schemas.microsoft.com/office/powerpoint/2010/main" val="1667766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260648"/>
            <a:ext cx="6840760" cy="864096"/>
          </a:xfrm>
        </p:spPr>
        <p:txBody>
          <a:bodyPr/>
          <a:lstStyle/>
          <a:p>
            <a:pPr algn="ctr"/>
            <a:r>
              <a:rPr lang="ru-RU" sz="3600" dirty="0" smtClean="0">
                <a:solidFill>
                  <a:schemeClr val="tx1"/>
                </a:solidFill>
                <a:latin typeface="Times New Roman" panose="02020603050405020304" pitchFamily="18" charset="0"/>
                <a:cs typeface="Times New Roman" panose="02020603050405020304" pitchFamily="18" charset="0"/>
              </a:rPr>
              <a:t>Голосование </a:t>
            </a:r>
            <a:r>
              <a:rPr lang="ru-RU" sz="3600" dirty="0">
                <a:solidFill>
                  <a:schemeClr val="tx1"/>
                </a:solidFill>
                <a:latin typeface="Times New Roman" panose="02020603050405020304" pitchFamily="18" charset="0"/>
                <a:cs typeface="Times New Roman" panose="02020603050405020304" pitchFamily="18" charset="0"/>
              </a:rPr>
              <a:t>2020</a:t>
            </a:r>
            <a:endParaRPr lang="ru-RU" sz="3600" dirty="0">
              <a:solidFill>
                <a:schemeClr val="tx1"/>
              </a:solidFill>
            </a:endParaRPr>
          </a:p>
        </p:txBody>
      </p:sp>
      <p:sp>
        <p:nvSpPr>
          <p:cNvPr id="4" name="Номер слайда 3"/>
          <p:cNvSpPr>
            <a:spLocks noGrp="1"/>
          </p:cNvSpPr>
          <p:nvPr>
            <p:ph type="sldNum" sz="quarter" idx="12"/>
          </p:nvPr>
        </p:nvSpPr>
        <p:spPr>
          <a:xfrm>
            <a:off x="467544" y="6356350"/>
            <a:ext cx="8280920" cy="365760"/>
          </a:xfrm>
        </p:spPr>
        <p:txBody>
          <a:bodyPr/>
          <a:lstStyle/>
          <a:p>
            <a:pPr algn="r"/>
            <a:fld id="{B19B0651-EE4F-4900-A07F-96A6BFA9D0F0}" type="slidenum">
              <a:rPr lang="ru-RU" smtClean="0">
                <a:solidFill>
                  <a:prstClr val="black"/>
                </a:solidFill>
              </a:rPr>
              <a:pPr algn="r"/>
              <a:t>38</a:t>
            </a:fld>
            <a:endParaRPr lang="ru-RU" dirty="0">
              <a:solidFill>
                <a:prstClr val="black"/>
              </a:solidFill>
            </a:endParaRPr>
          </a:p>
        </p:txBody>
      </p:sp>
      <p:sp>
        <p:nvSpPr>
          <p:cNvPr id="5" name="Объект 4"/>
          <p:cNvSpPr>
            <a:spLocks noGrp="1"/>
          </p:cNvSpPr>
          <p:nvPr>
            <p:ph sz="quarter" idx="1"/>
          </p:nvPr>
        </p:nvSpPr>
        <p:spPr>
          <a:xfrm>
            <a:off x="2627975" y="1620684"/>
            <a:ext cx="5832648" cy="4176464"/>
          </a:xfrm>
        </p:spPr>
        <p:txBody>
          <a:bodyPr>
            <a:noAutofit/>
          </a:bodyPr>
          <a:lstStyle/>
          <a:p>
            <a:pPr marL="0" lvl="0" indent="0">
              <a:spcBef>
                <a:spcPts val="0"/>
              </a:spcBef>
              <a:buClr>
                <a:srgbClr val="7FD13B"/>
              </a:buClr>
              <a:buNone/>
            </a:pPr>
            <a:r>
              <a:rPr lang="ru-RU" sz="2000" dirty="0">
                <a:solidFill>
                  <a:prstClr val="black"/>
                </a:solidFill>
                <a:latin typeface="Times New Roman" panose="02020603050405020304" pitchFamily="18" charset="0"/>
                <a:cs typeface="Times New Roman" panose="02020603050405020304" pitchFamily="18" charset="0"/>
              </a:rPr>
              <a:t>ГБУ «</a:t>
            </a:r>
            <a:r>
              <a:rPr lang="ru-RU" sz="2000" dirty="0" err="1">
                <a:solidFill>
                  <a:prstClr val="black"/>
                </a:solidFill>
                <a:latin typeface="Times New Roman" panose="02020603050405020304" pitchFamily="18" charset="0"/>
                <a:cs typeface="Times New Roman" panose="02020603050405020304" pitchFamily="18" charset="0"/>
              </a:rPr>
              <a:t>Жилищник</a:t>
            </a:r>
            <a:r>
              <a:rPr lang="ru-RU" sz="2000" dirty="0">
                <a:solidFill>
                  <a:prstClr val="black"/>
                </a:solidFill>
                <a:latin typeface="Times New Roman" panose="02020603050405020304" pitchFamily="18" charset="0"/>
                <a:cs typeface="Times New Roman" panose="02020603050405020304" pitchFamily="18" charset="0"/>
              </a:rPr>
              <a:t> района Митино» принимало активное участие в организации голосования по принятию поправок в Конституцию Российской Федерации:</a:t>
            </a:r>
          </a:p>
          <a:p>
            <a:pPr marL="0" lvl="0" indent="0">
              <a:spcBef>
                <a:spcPts val="0"/>
              </a:spcBef>
              <a:buClr>
                <a:srgbClr val="7FD13B"/>
              </a:buClr>
              <a:buNone/>
            </a:pPr>
            <a:r>
              <a:rPr lang="ru-RU" sz="2000" dirty="0">
                <a:solidFill>
                  <a:prstClr val="black"/>
                </a:solidFill>
                <a:latin typeface="Times New Roman" panose="02020603050405020304" pitchFamily="18" charset="0"/>
                <a:cs typeface="Times New Roman" panose="02020603050405020304" pitchFamily="18" charset="0"/>
              </a:rPr>
              <a:t>- поддержание чистоты и порядка на территории района, в том числе в местах проведения встреч с избирателями, на избирательных участках;</a:t>
            </a:r>
          </a:p>
          <a:p>
            <a:pPr marL="0" lvl="0" indent="0">
              <a:spcBef>
                <a:spcPts val="0"/>
              </a:spcBef>
              <a:buClr>
                <a:srgbClr val="7FD13B"/>
              </a:buClr>
              <a:buNone/>
            </a:pPr>
            <a:r>
              <a:rPr lang="ru-RU" sz="2000" dirty="0">
                <a:solidFill>
                  <a:prstClr val="black"/>
                </a:solidFill>
                <a:latin typeface="Times New Roman" panose="02020603050405020304" pitchFamily="18" charset="0"/>
                <a:cs typeface="Times New Roman" panose="02020603050405020304" pitchFamily="18" charset="0"/>
              </a:rPr>
              <a:t>- выполнение замечаний и пожеланий жителей в части содержания и обслуживания многоквартирных домов и придомовых территорий района;</a:t>
            </a:r>
          </a:p>
          <a:p>
            <a:pPr marL="0" lvl="0" indent="0">
              <a:spcBef>
                <a:spcPts val="0"/>
              </a:spcBef>
              <a:buClr>
                <a:srgbClr val="7FD13B"/>
              </a:buClr>
              <a:buNone/>
            </a:pPr>
            <a:r>
              <a:rPr lang="ru-RU" sz="2000" dirty="0">
                <a:solidFill>
                  <a:prstClr val="black"/>
                </a:solidFill>
                <a:latin typeface="Times New Roman" panose="02020603050405020304" pitchFamily="18" charset="0"/>
                <a:cs typeface="Times New Roman" panose="02020603050405020304" pitchFamily="18" charset="0"/>
              </a:rPr>
              <a:t>- обеспечение работы аварийных бригад на избирательных участках.</a:t>
            </a:r>
          </a:p>
          <a:p>
            <a:endParaRPr lang="ru-RU" sz="2400" dirty="0"/>
          </a:p>
        </p:txBody>
      </p:sp>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r="78578"/>
          <a:stretch/>
        </p:blipFill>
        <p:spPr>
          <a:xfrm>
            <a:off x="395917" y="325087"/>
            <a:ext cx="1944217" cy="6397023"/>
          </a:xfrm>
          <a:prstGeom prst="rect">
            <a:avLst/>
          </a:prstGeom>
        </p:spPr>
      </p:pic>
    </p:spTree>
    <p:extLst>
      <p:ext uri="{BB962C8B-B14F-4D97-AF65-F5344CB8AC3E}">
        <p14:creationId xmlns:p14="http://schemas.microsoft.com/office/powerpoint/2010/main" val="19232051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0142" y="284609"/>
            <a:ext cx="8229600" cy="487436"/>
          </a:xfrm>
        </p:spPr>
        <p:txBody>
          <a:bodyPr>
            <a:normAutofit fontScale="90000"/>
          </a:bodyPr>
          <a:lstStyle/>
          <a:p>
            <a:pPr algn="just"/>
            <a:r>
              <a:rPr lang="ru-RU" sz="2800" b="1" dirty="0">
                <a:latin typeface="Times New Roman" panose="02020603050405020304" pitchFamily="18" charset="0"/>
                <a:cs typeface="Times New Roman" panose="02020603050405020304" pitchFamily="18" charset="0"/>
              </a:rPr>
              <a:t>Организация работы в области ГО и ЧС</a:t>
            </a:r>
          </a:p>
        </p:txBody>
      </p:sp>
      <p:sp>
        <p:nvSpPr>
          <p:cNvPr id="4" name="Номер слайда 3"/>
          <p:cNvSpPr>
            <a:spLocks noGrp="1"/>
          </p:cNvSpPr>
          <p:nvPr>
            <p:ph type="sldNum" sz="quarter" idx="4294967295"/>
          </p:nvPr>
        </p:nvSpPr>
        <p:spPr>
          <a:xfrm>
            <a:off x="457200" y="6356350"/>
            <a:ext cx="8291264" cy="365125"/>
          </a:xfrm>
          <a:prstGeom prst="rect">
            <a:avLst/>
          </a:prstGeom>
        </p:spPr>
        <p:txBody>
          <a:bodyPr/>
          <a:lstStyle/>
          <a:p>
            <a:pPr algn="r"/>
            <a:fld id="{B19B0651-EE4F-4900-A07F-96A6BFA9D0F0}" type="slidenum">
              <a:rPr lang="ru-RU" smtClean="0"/>
              <a:pPr algn="r"/>
              <a:t>39</a:t>
            </a:fld>
            <a:endParaRPr lang="ru-RU" dirty="0"/>
          </a:p>
        </p:txBody>
      </p:sp>
      <p:sp>
        <p:nvSpPr>
          <p:cNvPr id="6" name="Прямоугольник 5"/>
          <p:cNvSpPr/>
          <p:nvPr/>
        </p:nvSpPr>
        <p:spPr>
          <a:xfrm>
            <a:off x="457200" y="697579"/>
            <a:ext cx="5667946" cy="3293209"/>
          </a:xfrm>
          <a:prstGeom prst="rect">
            <a:avLst/>
          </a:prstGeom>
        </p:spPr>
        <p:txBody>
          <a:bodyPr wrap="square">
            <a:spAutoFit/>
          </a:bodyPr>
          <a:lstStyle/>
          <a:p>
            <a:endParaRPr lang="ru-RU" sz="1000" dirty="0"/>
          </a:p>
          <a:p>
            <a:r>
              <a:rPr lang="ru-RU" dirty="0">
                <a:latin typeface="Times New Roman" panose="02020603050405020304" pitchFamily="18" charset="0"/>
                <a:cs typeface="Times New Roman" panose="02020603050405020304" pitchFamily="18" charset="0"/>
              </a:rPr>
              <a:t>На ГБУ «</a:t>
            </a:r>
            <a:r>
              <a:rPr lang="ru-RU" dirty="0" err="1">
                <a:latin typeface="Times New Roman" panose="02020603050405020304" pitchFamily="18" charset="0"/>
                <a:cs typeface="Times New Roman" panose="02020603050405020304" pitchFamily="18" charset="0"/>
              </a:rPr>
              <a:t>Жилищник</a:t>
            </a:r>
            <a:r>
              <a:rPr lang="ru-RU" dirty="0">
                <a:latin typeface="Times New Roman" panose="02020603050405020304" pitchFamily="18" charset="0"/>
                <a:cs typeface="Times New Roman" panose="02020603050405020304" pitchFamily="18" charset="0"/>
              </a:rPr>
              <a:t> района Митино» возложены задачи по осуществлению мероприятий по гражданской обороне, защите от чрезвычайных </a:t>
            </a:r>
            <a:r>
              <a:rPr lang="ru-RU" dirty="0" smtClean="0">
                <a:latin typeface="Times New Roman" panose="02020603050405020304" pitchFamily="18" charset="0"/>
                <a:cs typeface="Times New Roman" panose="02020603050405020304" pitchFamily="18" charset="0"/>
              </a:rPr>
              <a:t>ситуаций природного </a:t>
            </a:r>
            <a:r>
              <a:rPr lang="ru-RU" dirty="0">
                <a:latin typeface="Times New Roman" panose="02020603050405020304" pitchFamily="18" charset="0"/>
                <a:cs typeface="Times New Roman" panose="02020603050405020304" pitchFamily="18" charset="0"/>
              </a:rPr>
              <a:t>и техногенного характера</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течение года нештатные формирования учреждения </a:t>
            </a:r>
            <a:r>
              <a:rPr lang="ru-RU" dirty="0" smtClean="0">
                <a:latin typeface="Times New Roman" panose="02020603050405020304" pitchFamily="18" charset="0"/>
                <a:cs typeface="Times New Roman" panose="02020603050405020304" pitchFamily="18" charset="0"/>
              </a:rPr>
              <a:t>принимали </a:t>
            </a:r>
            <a:r>
              <a:rPr lang="ru-RU" dirty="0">
                <a:latin typeface="Times New Roman" panose="02020603050405020304" pitchFamily="18" charset="0"/>
                <a:cs typeface="Times New Roman" panose="02020603050405020304" pitchFamily="18" charset="0"/>
              </a:rPr>
              <a:t>активное участие в окружных конкурсах и соревнованиях нештатных формирований гражданской обороны с занятием призовых мест, а также в ходе проведения штабных и объектовых тренировок, в том числе и в ходе ликвидации различных аварий в домах жилого сектора района</a:t>
            </a:r>
            <a:r>
              <a:rPr lang="ru-RU" dirty="0" smtClean="0">
                <a:latin typeface="Times New Roman" panose="02020603050405020304" pitchFamily="18" charset="0"/>
                <a:cs typeface="Times New Roman" panose="02020603050405020304" pitchFamily="18" charset="0"/>
              </a:rPr>
              <a:t>.</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1419" y="1016248"/>
            <a:ext cx="2745253" cy="2058940"/>
          </a:xfrm>
          <a:prstGeom prst="rect">
            <a:avLst/>
          </a:prstGeom>
        </p:spPr>
      </p:pic>
      <p:pic>
        <p:nvPicPr>
          <p:cNvPr id="11" name="Рисунок 10"/>
          <p:cNvPicPr>
            <a:picLocks noChangeAspect="1"/>
          </p:cNvPicPr>
          <p:nvPr/>
        </p:nvPicPr>
        <p:blipFill rotWithShape="1">
          <a:blip r:embed="rId3" cstate="print">
            <a:extLst>
              <a:ext uri="{28A0092B-C50C-407E-A947-70E740481C1C}">
                <a14:useLocalDpi xmlns:a14="http://schemas.microsoft.com/office/drawing/2010/main" val="0"/>
              </a:ext>
            </a:extLst>
          </a:blip>
          <a:srcRect t="19900" b="11869"/>
          <a:stretch/>
        </p:blipFill>
        <p:spPr>
          <a:xfrm>
            <a:off x="6125146" y="3185192"/>
            <a:ext cx="2728865" cy="1396456"/>
          </a:xfrm>
          <a:prstGeom prst="rect">
            <a:avLst/>
          </a:prstGeom>
        </p:spPr>
      </p:pic>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t="11533" b="18554"/>
          <a:stretch/>
        </p:blipFill>
        <p:spPr>
          <a:xfrm>
            <a:off x="596241" y="3990788"/>
            <a:ext cx="2694932" cy="2512125"/>
          </a:xfrm>
          <a:prstGeom prst="rect">
            <a:avLst/>
          </a:prstGeom>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5156" b="5912"/>
          <a:stretch/>
        </p:blipFill>
        <p:spPr>
          <a:xfrm>
            <a:off x="6125146" y="4691652"/>
            <a:ext cx="2736995" cy="1825537"/>
          </a:xfrm>
          <a:prstGeom prst="rect">
            <a:avLst/>
          </a:prstGeom>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t="9366" b="7624"/>
          <a:stretch/>
        </p:blipFill>
        <p:spPr>
          <a:xfrm>
            <a:off x="3607706" y="3990788"/>
            <a:ext cx="2269720" cy="2512125"/>
          </a:xfrm>
          <a:prstGeom prst="rect">
            <a:avLst/>
          </a:prstGeom>
        </p:spPr>
      </p:pic>
    </p:spTree>
    <p:extLst>
      <p:ext uri="{BB962C8B-B14F-4D97-AF65-F5344CB8AC3E}">
        <p14:creationId xmlns:p14="http://schemas.microsoft.com/office/powerpoint/2010/main" val="2098724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
          </p:nvPr>
        </p:nvSpPr>
        <p:spPr>
          <a:xfrm>
            <a:off x="179512" y="332656"/>
            <a:ext cx="8712968" cy="6336704"/>
          </a:xfrm>
        </p:spPr>
        <p:txBody>
          <a:bodyPr>
            <a:noAutofit/>
          </a:bodyPr>
          <a:lstStyle/>
          <a:p>
            <a:pPr>
              <a:spcBef>
                <a:spcPts val="0"/>
              </a:spcBef>
            </a:pPr>
            <a:r>
              <a:rPr lang="ru-RU" sz="2300" dirty="0">
                <a:latin typeface="Times New Roman" panose="02020603050405020304" pitchFamily="18" charset="0"/>
                <a:cs typeface="Times New Roman" panose="02020603050405020304" pitchFamily="18" charset="0"/>
              </a:rPr>
              <a:t>По состоянию на </a:t>
            </a:r>
            <a:r>
              <a:rPr lang="ru-RU" sz="2300" b="1" dirty="0" smtClean="0">
                <a:latin typeface="Times New Roman" panose="02020603050405020304" pitchFamily="18" charset="0"/>
                <a:cs typeface="Times New Roman" panose="02020603050405020304" pitchFamily="18" charset="0"/>
              </a:rPr>
              <a:t>31 декабря 2020г</a:t>
            </a:r>
            <a:r>
              <a:rPr lang="ru-RU" sz="2300" b="1" dirty="0">
                <a:latin typeface="Times New Roman" panose="02020603050405020304" pitchFamily="18" charset="0"/>
                <a:cs typeface="Times New Roman" panose="02020603050405020304" pitchFamily="18" charset="0"/>
              </a:rPr>
              <a:t>.</a:t>
            </a:r>
            <a:r>
              <a:rPr lang="ru-RU" sz="2300" dirty="0">
                <a:latin typeface="Times New Roman" panose="02020603050405020304" pitchFamily="18" charset="0"/>
                <a:cs typeface="Times New Roman" panose="02020603050405020304" pitchFamily="18" charset="0"/>
              </a:rPr>
              <a:t>:</a:t>
            </a:r>
          </a:p>
          <a:p>
            <a:pPr>
              <a:spcBef>
                <a:spcPts val="0"/>
              </a:spcBef>
            </a:pPr>
            <a:r>
              <a:rPr lang="ru-RU" sz="2300" dirty="0">
                <a:latin typeface="Times New Roman" panose="02020603050405020304" pitchFamily="18" charset="0"/>
                <a:cs typeface="Times New Roman" panose="02020603050405020304" pitchFamily="18" charset="0"/>
              </a:rPr>
              <a:t>- в управлении ГБУ «</a:t>
            </a:r>
            <a:r>
              <a:rPr lang="ru-RU" sz="2300" dirty="0" err="1">
                <a:latin typeface="Times New Roman" panose="02020603050405020304" pitchFamily="18" charset="0"/>
                <a:cs typeface="Times New Roman" panose="02020603050405020304" pitchFamily="18" charset="0"/>
              </a:rPr>
              <a:t>Жилищник</a:t>
            </a:r>
            <a:r>
              <a:rPr lang="ru-RU" sz="2300" dirty="0">
                <a:latin typeface="Times New Roman" panose="02020603050405020304" pitchFamily="18" charset="0"/>
                <a:cs typeface="Times New Roman" panose="02020603050405020304" pitchFamily="18" charset="0"/>
              </a:rPr>
              <a:t>» находятся </a:t>
            </a:r>
            <a:r>
              <a:rPr lang="ru-RU" sz="2300" b="1" dirty="0" smtClean="0">
                <a:latin typeface="Times New Roman" panose="02020603050405020304" pitchFamily="18" charset="0"/>
                <a:cs typeface="Times New Roman" panose="02020603050405020304" pitchFamily="18" charset="0"/>
              </a:rPr>
              <a:t>202</a:t>
            </a:r>
            <a:r>
              <a:rPr lang="ru-RU" sz="2300" dirty="0" smtClean="0">
                <a:latin typeface="Times New Roman" panose="02020603050405020304" pitchFamily="18" charset="0"/>
                <a:cs typeface="Times New Roman" panose="02020603050405020304" pitchFamily="18" charset="0"/>
              </a:rPr>
              <a:t> </a:t>
            </a:r>
            <a:r>
              <a:rPr lang="ru-RU" sz="2300" dirty="0">
                <a:latin typeface="Times New Roman" panose="02020603050405020304" pitchFamily="18" charset="0"/>
                <a:cs typeface="Times New Roman" panose="02020603050405020304" pitchFamily="18" charset="0"/>
              </a:rPr>
              <a:t>многоквартирных </a:t>
            </a:r>
            <a:r>
              <a:rPr lang="ru-RU" sz="2300" dirty="0" smtClean="0">
                <a:latin typeface="Times New Roman" panose="02020603050405020304" pitchFamily="18" charset="0"/>
                <a:cs typeface="Times New Roman" panose="02020603050405020304" pitchFamily="18" charset="0"/>
              </a:rPr>
              <a:t>домов; </a:t>
            </a:r>
          </a:p>
          <a:p>
            <a:pPr>
              <a:spcBef>
                <a:spcPts val="0"/>
              </a:spcBef>
            </a:pPr>
            <a:r>
              <a:rPr lang="ru-RU" sz="2300" dirty="0" smtClean="0">
                <a:latin typeface="Times New Roman" panose="02020603050405020304" pitchFamily="18" charset="0"/>
                <a:cs typeface="Times New Roman" panose="02020603050405020304" pitchFamily="18" charset="0"/>
              </a:rPr>
              <a:t>- в эксплуатации находятся </a:t>
            </a:r>
            <a:r>
              <a:rPr lang="ru-RU" sz="2300" b="1" dirty="0" smtClean="0">
                <a:latin typeface="Times New Roman" panose="02020603050405020304" pitchFamily="18" charset="0"/>
                <a:cs typeface="Times New Roman" panose="02020603050405020304" pitchFamily="18" charset="0"/>
              </a:rPr>
              <a:t>3</a:t>
            </a:r>
            <a:r>
              <a:rPr lang="ru-RU" sz="2300" dirty="0" smtClean="0">
                <a:latin typeface="Times New Roman" panose="02020603050405020304" pitchFamily="18" charset="0"/>
                <a:cs typeface="Times New Roman" panose="02020603050405020304" pitchFamily="18" charset="0"/>
              </a:rPr>
              <a:t> социальных дома; </a:t>
            </a:r>
          </a:p>
          <a:p>
            <a:pPr>
              <a:spcBef>
                <a:spcPts val="0"/>
              </a:spcBef>
            </a:pPr>
            <a:r>
              <a:rPr lang="ru-RU" sz="2300" dirty="0" smtClean="0">
                <a:latin typeface="Times New Roman" panose="02020603050405020304" pitchFamily="18" charset="0"/>
                <a:cs typeface="Times New Roman" panose="02020603050405020304" pitchFamily="18" charset="0"/>
              </a:rPr>
              <a:t>- с </a:t>
            </a:r>
            <a:r>
              <a:rPr lang="ru-RU" sz="2300" b="1" dirty="0" smtClean="0">
                <a:latin typeface="Times New Roman" panose="02020603050405020304" pitchFamily="18" charset="0"/>
                <a:cs typeface="Times New Roman" panose="02020603050405020304" pitchFamily="18" charset="0"/>
              </a:rPr>
              <a:t>271</a:t>
            </a:r>
            <a:r>
              <a:rPr lang="ru-RU" sz="2300" dirty="0" smtClean="0">
                <a:latin typeface="Times New Roman" panose="02020603050405020304" pitchFamily="18" charset="0"/>
                <a:cs typeface="Times New Roman" panose="02020603050405020304" pitchFamily="18" charset="0"/>
              </a:rPr>
              <a:t> собственниками помещений в посёлке Рождествено заключены договоры на предоставление услуг по аварийному обслуживанию, вывозу ТБО и КГМ, санитарному содержанию территории;</a:t>
            </a:r>
          </a:p>
          <a:p>
            <a:pPr>
              <a:spcBef>
                <a:spcPts val="0"/>
              </a:spcBef>
            </a:pPr>
            <a:r>
              <a:rPr lang="ru-RU" sz="2300" dirty="0" smtClean="0">
                <a:latin typeface="Times New Roman" panose="02020603050405020304" pitchFamily="18" charset="0"/>
                <a:cs typeface="Times New Roman" panose="02020603050405020304" pitchFamily="18" charset="0"/>
              </a:rPr>
              <a:t>- </a:t>
            </a:r>
            <a:r>
              <a:rPr lang="ru-RU" sz="2300" dirty="0">
                <a:latin typeface="Times New Roman" panose="02020603050405020304" pitchFamily="18" charset="0"/>
                <a:cs typeface="Times New Roman" panose="02020603050405020304" pitchFamily="18" charset="0"/>
              </a:rPr>
              <a:t>на данный момент на балансе </a:t>
            </a:r>
            <a:r>
              <a:rPr lang="ru-RU" sz="2300" dirty="0" err="1">
                <a:latin typeface="Times New Roman" panose="02020603050405020304" pitchFamily="18" charset="0"/>
                <a:cs typeface="Times New Roman" panose="02020603050405020304" pitchFamily="18" charset="0"/>
              </a:rPr>
              <a:t>Жилищника</a:t>
            </a:r>
            <a:r>
              <a:rPr lang="ru-RU" sz="2300" dirty="0">
                <a:latin typeface="Times New Roman" panose="02020603050405020304" pitchFamily="18" charset="0"/>
                <a:cs typeface="Times New Roman" panose="02020603050405020304" pitchFamily="18" charset="0"/>
              </a:rPr>
              <a:t> содержатся:</a:t>
            </a:r>
          </a:p>
          <a:p>
            <a:pPr>
              <a:spcBef>
                <a:spcPts val="0"/>
              </a:spcBef>
            </a:pPr>
            <a:r>
              <a:rPr lang="ru-RU" sz="2300" dirty="0">
                <a:latin typeface="Times New Roman" panose="02020603050405020304" pitchFamily="18" charset="0"/>
                <a:cs typeface="Times New Roman" panose="02020603050405020304" pitchFamily="18" charset="0"/>
              </a:rPr>
              <a:t>- </a:t>
            </a:r>
            <a:r>
              <a:rPr lang="ru-RU" sz="2300" b="1" dirty="0">
                <a:latin typeface="Times New Roman" panose="02020603050405020304" pitchFamily="18" charset="0"/>
                <a:cs typeface="Times New Roman" panose="02020603050405020304" pitchFamily="18" charset="0"/>
              </a:rPr>
              <a:t>229</a:t>
            </a:r>
            <a:r>
              <a:rPr lang="ru-RU" sz="2300" dirty="0">
                <a:latin typeface="Times New Roman" panose="02020603050405020304" pitchFamily="18" charset="0"/>
                <a:cs typeface="Times New Roman" panose="02020603050405020304" pitchFamily="18" charset="0"/>
              </a:rPr>
              <a:t> дворовых территорий общей площадью </a:t>
            </a:r>
            <a:r>
              <a:rPr lang="ru-RU" sz="2300" b="1" dirty="0">
                <a:latin typeface="Times New Roman" panose="02020603050405020304" pitchFamily="18" charset="0"/>
                <a:cs typeface="Times New Roman" panose="02020603050405020304" pitchFamily="18" charset="0"/>
              </a:rPr>
              <a:t>2 378 344,75</a:t>
            </a:r>
            <a:r>
              <a:rPr lang="ru-RU" sz="2300" dirty="0">
                <a:latin typeface="Times New Roman" panose="02020603050405020304" pitchFamily="18" charset="0"/>
                <a:cs typeface="Times New Roman" panose="02020603050405020304" pitchFamily="18" charset="0"/>
              </a:rPr>
              <a:t> м</a:t>
            </a:r>
            <a:r>
              <a:rPr lang="ru-RU" sz="2300" baseline="30000" dirty="0">
                <a:latin typeface="Times New Roman" panose="02020603050405020304" pitchFamily="18" charset="0"/>
                <a:cs typeface="Times New Roman" panose="02020603050405020304" pitchFamily="18" charset="0"/>
              </a:rPr>
              <a:t>2</a:t>
            </a:r>
            <a:r>
              <a:rPr lang="ru-RU" sz="2300" dirty="0">
                <a:latin typeface="Times New Roman" panose="02020603050405020304" pitchFamily="18" charset="0"/>
                <a:cs typeface="Times New Roman" panose="02020603050405020304" pitchFamily="18" charset="0"/>
              </a:rPr>
              <a:t>,</a:t>
            </a:r>
          </a:p>
          <a:p>
            <a:pPr>
              <a:spcBef>
                <a:spcPts val="0"/>
              </a:spcBef>
            </a:pPr>
            <a:r>
              <a:rPr lang="ru-RU" sz="2300" dirty="0">
                <a:latin typeface="Times New Roman" panose="02020603050405020304" pitchFamily="18" charset="0"/>
                <a:cs typeface="Times New Roman" panose="02020603050405020304" pitchFamily="18" charset="0"/>
              </a:rPr>
              <a:t>- </a:t>
            </a:r>
            <a:r>
              <a:rPr lang="ru-RU" sz="2300" b="1" dirty="0">
                <a:latin typeface="Times New Roman" panose="02020603050405020304" pitchFamily="18" charset="0"/>
                <a:cs typeface="Times New Roman" panose="02020603050405020304" pitchFamily="18" charset="0"/>
              </a:rPr>
              <a:t>224</a:t>
            </a:r>
            <a:r>
              <a:rPr lang="ru-RU" sz="2300" dirty="0">
                <a:latin typeface="Times New Roman" panose="02020603050405020304" pitchFamily="18" charset="0"/>
                <a:cs typeface="Times New Roman" panose="02020603050405020304" pitchFamily="18" charset="0"/>
              </a:rPr>
              <a:t> детских площадок,</a:t>
            </a:r>
          </a:p>
          <a:p>
            <a:pPr>
              <a:spcBef>
                <a:spcPts val="0"/>
              </a:spcBef>
            </a:pPr>
            <a:r>
              <a:rPr lang="ru-RU" sz="2300" dirty="0">
                <a:latin typeface="Times New Roman" panose="02020603050405020304" pitchFamily="18" charset="0"/>
                <a:cs typeface="Times New Roman" panose="02020603050405020304" pitchFamily="18" charset="0"/>
              </a:rPr>
              <a:t>- </a:t>
            </a:r>
            <a:r>
              <a:rPr lang="ru-RU" sz="2300" b="1" dirty="0">
                <a:latin typeface="Times New Roman" panose="02020603050405020304" pitchFamily="18" charset="0"/>
                <a:cs typeface="Times New Roman" panose="02020603050405020304" pitchFamily="18" charset="0"/>
              </a:rPr>
              <a:t>85</a:t>
            </a:r>
            <a:r>
              <a:rPr lang="ru-RU" sz="2300" dirty="0">
                <a:latin typeface="Times New Roman" panose="02020603050405020304" pitchFamily="18" charset="0"/>
                <a:cs typeface="Times New Roman" panose="02020603050405020304" pitchFamily="18" charset="0"/>
              </a:rPr>
              <a:t> спортивных площадок,</a:t>
            </a:r>
          </a:p>
          <a:p>
            <a:pPr>
              <a:spcBef>
                <a:spcPts val="0"/>
              </a:spcBef>
            </a:pPr>
            <a:r>
              <a:rPr lang="ru-RU" sz="2300" dirty="0">
                <a:latin typeface="Times New Roman" panose="02020603050405020304" pitchFamily="18" charset="0"/>
                <a:cs typeface="Times New Roman" panose="02020603050405020304" pitchFamily="18" charset="0"/>
              </a:rPr>
              <a:t>- </a:t>
            </a:r>
            <a:r>
              <a:rPr lang="ru-RU" sz="2300" b="1" dirty="0">
                <a:latin typeface="Times New Roman" panose="02020603050405020304" pitchFamily="18" charset="0"/>
                <a:cs typeface="Times New Roman" panose="02020603050405020304" pitchFamily="18" charset="0"/>
              </a:rPr>
              <a:t>97</a:t>
            </a:r>
            <a:r>
              <a:rPr lang="ru-RU" sz="2300" dirty="0">
                <a:latin typeface="Times New Roman" panose="02020603050405020304" pitchFamily="18" charset="0"/>
                <a:cs typeface="Times New Roman" panose="02020603050405020304" pitchFamily="18" charset="0"/>
              </a:rPr>
              <a:t> озеленённых территорий.</a:t>
            </a:r>
          </a:p>
          <a:p>
            <a:pPr>
              <a:spcBef>
                <a:spcPts val="0"/>
              </a:spcBef>
            </a:pPr>
            <a:r>
              <a:rPr lang="ru-RU" sz="2300" dirty="0">
                <a:latin typeface="Times New Roman" panose="02020603050405020304" pitchFamily="18" charset="0"/>
                <a:cs typeface="Times New Roman" panose="02020603050405020304" pitchFamily="18" charset="0"/>
              </a:rPr>
              <a:t>- </a:t>
            </a:r>
            <a:r>
              <a:rPr lang="ru-RU" sz="2300" b="1" dirty="0">
                <a:latin typeface="Times New Roman" panose="02020603050405020304" pitchFamily="18" charset="0"/>
                <a:cs typeface="Times New Roman" panose="02020603050405020304" pitchFamily="18" charset="0"/>
              </a:rPr>
              <a:t>37</a:t>
            </a:r>
            <a:r>
              <a:rPr lang="ru-RU" sz="2300" dirty="0">
                <a:latin typeface="Times New Roman" panose="02020603050405020304" pitchFamily="18" charset="0"/>
                <a:cs typeface="Times New Roman" panose="02020603050405020304" pitchFamily="18" charset="0"/>
              </a:rPr>
              <a:t> объектов дорожного хозяйства 3 и 5 категорий и </a:t>
            </a:r>
            <a:r>
              <a:rPr lang="ru-RU" sz="2300" dirty="0" err="1">
                <a:latin typeface="Times New Roman" panose="02020603050405020304" pitchFamily="18" charset="0"/>
                <a:cs typeface="Times New Roman" panose="02020603050405020304" pitchFamily="18" charset="0"/>
              </a:rPr>
              <a:t>внекатегорийных</a:t>
            </a:r>
            <a:r>
              <a:rPr lang="ru-RU" sz="2300" dirty="0">
                <a:latin typeface="Times New Roman" panose="02020603050405020304" pitchFamily="18" charset="0"/>
                <a:cs typeface="Times New Roman" panose="02020603050405020304" pitchFamily="18" charset="0"/>
              </a:rPr>
              <a:t> объектов общей площадью </a:t>
            </a:r>
            <a:r>
              <a:rPr lang="ru-RU" sz="2300" b="1" dirty="0">
                <a:latin typeface="Times New Roman" panose="02020603050405020304" pitchFamily="18" charset="0"/>
                <a:cs typeface="Times New Roman" panose="02020603050405020304" pitchFamily="18" charset="0"/>
              </a:rPr>
              <a:t>413 683,24</a:t>
            </a:r>
            <a:r>
              <a:rPr lang="ru-RU" sz="2300" dirty="0">
                <a:latin typeface="Times New Roman" panose="02020603050405020304" pitchFamily="18" charset="0"/>
                <a:cs typeface="Times New Roman" panose="02020603050405020304" pitchFamily="18" charset="0"/>
              </a:rPr>
              <a:t> м</a:t>
            </a:r>
            <a:r>
              <a:rPr lang="ru-RU" sz="2300" baseline="30000" dirty="0">
                <a:latin typeface="Times New Roman" panose="02020603050405020304" pitchFamily="18" charset="0"/>
                <a:cs typeface="Times New Roman" panose="02020603050405020304" pitchFamily="18" charset="0"/>
              </a:rPr>
              <a:t>2</a:t>
            </a:r>
            <a:r>
              <a:rPr lang="ru-RU" sz="2300" dirty="0">
                <a:latin typeface="Times New Roman" panose="02020603050405020304" pitchFamily="18" charset="0"/>
                <a:cs typeface="Times New Roman" panose="02020603050405020304" pitchFamily="18" charset="0"/>
              </a:rPr>
              <a:t>. </a:t>
            </a:r>
            <a:endParaRPr lang="en-US" sz="2300" dirty="0" smtClean="0">
              <a:latin typeface="Times New Roman" panose="02020603050405020304" pitchFamily="18" charset="0"/>
              <a:cs typeface="Times New Roman" panose="02020603050405020304" pitchFamily="18" charset="0"/>
            </a:endParaRPr>
          </a:p>
          <a:p>
            <a:pPr>
              <a:spcBef>
                <a:spcPts val="0"/>
              </a:spcBef>
            </a:pPr>
            <a:endParaRPr lang="ru-RU" sz="2300" dirty="0">
              <a:latin typeface="Times New Roman" panose="02020603050405020304" pitchFamily="18" charset="0"/>
              <a:cs typeface="Times New Roman" panose="02020603050405020304" pitchFamily="18" charset="0"/>
            </a:endParaRPr>
          </a:p>
          <a:p>
            <a:pPr>
              <a:spcBef>
                <a:spcPts val="0"/>
              </a:spcBef>
            </a:pPr>
            <a:r>
              <a:rPr lang="ru-RU" sz="2300" dirty="0">
                <a:latin typeface="Times New Roman" panose="02020603050405020304" pitchFamily="18" charset="0"/>
                <a:cs typeface="Times New Roman" panose="02020603050405020304" pitchFamily="18" charset="0"/>
              </a:rPr>
              <a:t>Фактическая численность на </a:t>
            </a:r>
            <a:r>
              <a:rPr lang="ru-RU" sz="2300" dirty="0" smtClean="0">
                <a:latin typeface="Times New Roman" panose="02020603050405020304" pitchFamily="18" charset="0"/>
                <a:cs typeface="Times New Roman" panose="02020603050405020304" pitchFamily="18" charset="0"/>
              </a:rPr>
              <a:t>31.12.20</a:t>
            </a:r>
            <a:r>
              <a:rPr lang="en-US" sz="2300" dirty="0" smtClean="0">
                <a:latin typeface="Times New Roman" panose="02020603050405020304" pitchFamily="18" charset="0"/>
                <a:cs typeface="Times New Roman" panose="02020603050405020304" pitchFamily="18" charset="0"/>
              </a:rPr>
              <a:t>20</a:t>
            </a:r>
            <a:r>
              <a:rPr lang="ru-RU" sz="2300" dirty="0" smtClean="0">
                <a:latin typeface="Times New Roman" panose="02020603050405020304" pitchFamily="18" charset="0"/>
                <a:cs typeface="Times New Roman" panose="02020603050405020304" pitchFamily="18" charset="0"/>
              </a:rPr>
              <a:t>г</a:t>
            </a:r>
            <a:r>
              <a:rPr lang="ru-RU" sz="2300" dirty="0">
                <a:latin typeface="Times New Roman" panose="02020603050405020304" pitchFamily="18" charset="0"/>
                <a:cs typeface="Times New Roman" panose="02020603050405020304" pitchFamily="18" charset="0"/>
              </a:rPr>
              <a:t>. – </a:t>
            </a:r>
            <a:r>
              <a:rPr lang="ru-RU" sz="2300" b="1" dirty="0">
                <a:latin typeface="Times New Roman" panose="02020603050405020304" pitchFamily="18" charset="0"/>
                <a:cs typeface="Times New Roman" panose="02020603050405020304" pitchFamily="18" charset="0"/>
              </a:rPr>
              <a:t>1 </a:t>
            </a:r>
            <a:r>
              <a:rPr lang="ru-RU" sz="2300" b="1" dirty="0" smtClean="0">
                <a:latin typeface="Times New Roman" panose="02020603050405020304" pitchFamily="18" charset="0"/>
                <a:cs typeface="Times New Roman" panose="02020603050405020304" pitchFamily="18" charset="0"/>
              </a:rPr>
              <a:t>210  </a:t>
            </a:r>
            <a:r>
              <a:rPr lang="ru-RU" sz="2300" b="1" dirty="0">
                <a:latin typeface="Times New Roman" panose="02020603050405020304" pitchFamily="18" charset="0"/>
                <a:cs typeface="Times New Roman" panose="02020603050405020304" pitchFamily="18" charset="0"/>
              </a:rPr>
              <a:t>чел.</a:t>
            </a:r>
            <a:endParaRPr lang="ru-RU"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5523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0142" y="497094"/>
            <a:ext cx="8229600" cy="487436"/>
          </a:xfrm>
        </p:spPr>
        <p:txBody>
          <a:bodyPr>
            <a:normAutofit fontScale="90000"/>
          </a:bodyPr>
          <a:lstStyle/>
          <a:p>
            <a:pPr algn="ctr"/>
            <a:r>
              <a:rPr lang="ru-RU" sz="2800" b="1" dirty="0">
                <a:latin typeface="Times New Roman" panose="02020603050405020304" pitchFamily="18" charset="0"/>
                <a:cs typeface="Times New Roman" panose="02020603050405020304" pitchFamily="18" charset="0"/>
              </a:rPr>
              <a:t>Реализация </a:t>
            </a:r>
            <a:r>
              <a:rPr lang="ru-RU" sz="2800" b="1" dirty="0" err="1">
                <a:latin typeface="Times New Roman" panose="02020603050405020304" pitchFamily="18" charset="0"/>
                <a:cs typeface="Times New Roman" panose="02020603050405020304" pitchFamily="18" charset="0"/>
              </a:rPr>
              <a:t>машиномест</a:t>
            </a:r>
            <a:endParaRPr lang="ru-RU" sz="2800" b="1"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4294967295"/>
          </p:nvPr>
        </p:nvSpPr>
        <p:spPr>
          <a:xfrm>
            <a:off x="457200" y="6356350"/>
            <a:ext cx="8291264" cy="365125"/>
          </a:xfrm>
          <a:prstGeom prst="rect">
            <a:avLst/>
          </a:prstGeom>
        </p:spPr>
        <p:txBody>
          <a:bodyPr/>
          <a:lstStyle/>
          <a:p>
            <a:pPr algn="r"/>
            <a:fld id="{B19B0651-EE4F-4900-A07F-96A6BFA9D0F0}" type="slidenum">
              <a:rPr lang="ru-RU" smtClean="0"/>
              <a:pPr algn="r"/>
              <a:t>40</a:t>
            </a:fld>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142" y="1140831"/>
            <a:ext cx="3610744" cy="5215519"/>
          </a:xfrm>
          <a:prstGeom prst="rect">
            <a:avLst/>
          </a:prstGeom>
        </p:spPr>
      </p:pic>
      <p:sp>
        <p:nvSpPr>
          <p:cNvPr id="7" name="Прямоугольник 6"/>
          <p:cNvSpPr/>
          <p:nvPr/>
        </p:nvSpPr>
        <p:spPr>
          <a:xfrm>
            <a:off x="4243790" y="1501867"/>
            <a:ext cx="4311769" cy="4093428"/>
          </a:xfrm>
          <a:prstGeom prst="rect">
            <a:avLst/>
          </a:prstGeom>
        </p:spPr>
        <p:txBody>
          <a:bodyPr wrap="square">
            <a:spAutoFit/>
          </a:bodyPr>
          <a:lstStyle/>
          <a:p>
            <a:pPr indent="450215" algn="just">
              <a:spcAft>
                <a:spcPts val="0"/>
              </a:spcAft>
              <a:tabLst>
                <a:tab pos="2636520" algn="l"/>
              </a:tabLst>
            </a:pPr>
            <a:r>
              <a:rPr lang="ru-RU" sz="2000" dirty="0">
                <a:latin typeface="Times New Roman" panose="02020603050405020304" pitchFamily="18" charset="0"/>
                <a:ea typeface="Times New Roman" panose="02020603050405020304" pitchFamily="18" charset="0"/>
                <a:cs typeface="Times New Roman" panose="02020603050405020304" pitchFamily="18" charset="0"/>
              </a:rPr>
              <a:t>В 2020 году активно продолжается работа по реализации </a:t>
            </a:r>
            <a:r>
              <a:rPr lang="ru-RU" sz="2000" dirty="0" err="1">
                <a:latin typeface="Times New Roman" panose="02020603050405020304" pitchFamily="18" charset="0"/>
                <a:ea typeface="Times New Roman" panose="02020603050405020304" pitchFamily="18" charset="0"/>
                <a:cs typeface="Times New Roman" panose="02020603050405020304" pitchFamily="18" charset="0"/>
              </a:rPr>
              <a:t>машиномест</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 в пяти многоуровневых паркингах, расположенных на территории района Митино по адресам: Барышиха ул., д.45, Волоцкой пер., д.3, Генерала Белобородова, д.38, Дубравная ул., д.53, </a:t>
            </a:r>
            <a:r>
              <a:rPr lang="ru-RU" sz="2000" dirty="0" err="1">
                <a:latin typeface="Times New Roman" panose="02020603050405020304" pitchFamily="18" charset="0"/>
                <a:ea typeface="Times New Roman" panose="02020603050405020304" pitchFamily="18" charset="0"/>
                <a:cs typeface="Times New Roman" panose="02020603050405020304" pitchFamily="18" charset="0"/>
              </a:rPr>
              <a:t>Пятницкое</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 ш., д.19, корп.1.</a:t>
            </a:r>
            <a:endParaRPr lang="ru-RU" sz="20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2000" dirty="0" smtClean="0">
                <a:latin typeface="Times New Roman" panose="02020603050405020304" pitchFamily="18" charset="0"/>
                <a:ea typeface="Times New Roman" panose="02020603050405020304" pitchFamily="18" charset="0"/>
                <a:cs typeface="Times New Roman" panose="02020603050405020304" pitchFamily="18" charset="0"/>
              </a:rPr>
              <a:t>В </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течение года выставлены на торги </a:t>
            </a:r>
            <a:r>
              <a:rPr lang="ru-RU" sz="2000" b="1" dirty="0">
                <a:latin typeface="Times New Roman" panose="02020603050405020304" pitchFamily="18" charset="0"/>
                <a:ea typeface="Times New Roman" panose="02020603050405020304" pitchFamily="18" charset="0"/>
                <a:cs typeface="Times New Roman" panose="02020603050405020304" pitchFamily="18" charset="0"/>
              </a:rPr>
              <a:t>318</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cs typeface="Times New Roman" panose="02020603050405020304" pitchFamily="18" charset="0"/>
              </a:rPr>
              <a:t>машиномест</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 реализованы </a:t>
            </a:r>
            <a:r>
              <a:rPr lang="ru-RU" sz="2000" b="1" dirty="0">
                <a:latin typeface="Times New Roman" panose="02020603050405020304" pitchFamily="18" charset="0"/>
                <a:ea typeface="Times New Roman" panose="02020603050405020304" pitchFamily="18" charset="0"/>
                <a:cs typeface="Times New Roman" panose="02020603050405020304" pitchFamily="18" charset="0"/>
              </a:rPr>
              <a:t>10</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ea typeface="Times New Roman" panose="02020603050405020304" pitchFamily="18" charset="0"/>
                <a:cs typeface="Times New Roman" panose="02020603050405020304" pitchFamily="18" charset="0"/>
              </a:rPr>
              <a:t>машиномест</a:t>
            </a:r>
            <a:r>
              <a:rPr lang="ru-RU" sz="2000" dirty="0">
                <a:latin typeface="Times New Roman" panose="02020603050405020304" pitchFamily="18" charset="0"/>
                <a:ea typeface="Times New Roman" panose="02020603050405020304" pitchFamily="18" charset="0"/>
                <a:cs typeface="Times New Roman" panose="02020603050405020304" pitchFamily="18" charset="0"/>
              </a:rPr>
              <a:t> на общую сумму </a:t>
            </a:r>
            <a:r>
              <a:rPr lang="ru-RU" sz="2000" b="1" dirty="0">
                <a:latin typeface="Times New Roman" panose="02020603050405020304" pitchFamily="18" charset="0"/>
                <a:ea typeface="Times New Roman" panose="02020603050405020304" pitchFamily="18" charset="0"/>
                <a:cs typeface="Times New Roman" panose="02020603050405020304" pitchFamily="18" charset="0"/>
              </a:rPr>
              <a:t>3</a:t>
            </a:r>
            <a:r>
              <a:rPr lang="ru-RU" sz="2000" b="1" dirty="0">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ru-RU" sz="2000" b="1" dirty="0">
                <a:latin typeface="Times New Roman" panose="02020603050405020304" pitchFamily="18" charset="0"/>
                <a:ea typeface="Calibri" panose="020F0502020204030204" pitchFamily="34" charset="0"/>
                <a:cs typeface="Times New Roman" panose="02020603050405020304" pitchFamily="18" charset="0"/>
              </a:rPr>
              <a:t>778</a:t>
            </a:r>
            <a:r>
              <a:rPr lang="ru-RU" sz="2000" b="1" dirty="0">
                <a:highlight>
                  <a:srgbClr val="00FF00"/>
                </a:highlight>
                <a:latin typeface="Times New Roman" panose="02020603050405020304" pitchFamily="18" charset="0"/>
                <a:ea typeface="Calibri" panose="020F0502020204030204" pitchFamily="34" charset="0"/>
                <a:cs typeface="Times New Roman" panose="02020603050405020304" pitchFamily="18" charset="0"/>
              </a:rPr>
              <a:t> </a:t>
            </a:r>
            <a:r>
              <a:rPr lang="ru-RU" sz="2000" b="1" dirty="0">
                <a:latin typeface="Times New Roman" panose="02020603050405020304" pitchFamily="18" charset="0"/>
                <a:ea typeface="Calibri" panose="020F0502020204030204" pitchFamily="34" charset="0"/>
                <a:cs typeface="Times New Roman" panose="02020603050405020304" pitchFamily="18" charset="0"/>
              </a:rPr>
              <a:t>300</a:t>
            </a:r>
            <a:r>
              <a:rPr lang="ru-RU" sz="2000" dirty="0">
                <a:latin typeface="Times New Roman" panose="02020603050405020304" pitchFamily="18" charset="0"/>
                <a:ea typeface="Calibri" panose="020F0502020204030204" pitchFamily="34" charset="0"/>
                <a:cs typeface="Times New Roman" panose="02020603050405020304" pitchFamily="18" charset="0"/>
              </a:rPr>
              <a:t> рублей.</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9971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20942" y="260648"/>
            <a:ext cx="8502116" cy="2185214"/>
          </a:xfrm>
          <a:prstGeom prst="rect">
            <a:avLst/>
          </a:prstGeom>
        </p:spPr>
        <p:txBody>
          <a:bodyPr wrap="square">
            <a:spAutoFit/>
          </a:bodyPr>
          <a:lstStyle/>
          <a:p>
            <a:endParaRPr lang="ru-RU" sz="1000" dirty="0"/>
          </a:p>
          <a:p>
            <a:pPr algn="just"/>
            <a:r>
              <a:rPr lang="ru-RU" dirty="0"/>
              <a:t>С момента образования в 2014 году ГБУ «</a:t>
            </a:r>
            <a:r>
              <a:rPr lang="ru-RU" dirty="0" err="1"/>
              <a:t>Жилищник</a:t>
            </a:r>
            <a:r>
              <a:rPr lang="ru-RU" dirty="0"/>
              <a:t> района Митино» продолжает динамично развиваться, соответствуя высоким требованиям современности. Учреждение обладает всем необходимым для успешного осуществления уставной деятельности: мощной материально-технической базой и высококвалифицированными сотрудниками. В 2020 году учреждение стало лауреатом городского смотра-конкурса «Город для всех» в двух </a:t>
            </a:r>
            <a:r>
              <a:rPr lang="ru-RU" dirty="0" smtClean="0"/>
              <a:t>номинациях.</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2577214"/>
            <a:ext cx="2664296" cy="3768690"/>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2564904"/>
            <a:ext cx="2672999" cy="3781000"/>
          </a:xfrm>
          <a:prstGeom prst="rect">
            <a:avLst/>
          </a:prstGeom>
        </p:spPr>
      </p:pic>
    </p:spTree>
    <p:extLst>
      <p:ext uri="{BB962C8B-B14F-4D97-AF65-F5344CB8AC3E}">
        <p14:creationId xmlns:p14="http://schemas.microsoft.com/office/powerpoint/2010/main" val="2611241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661248"/>
            <a:ext cx="8229600" cy="504056"/>
          </a:xfrm>
        </p:spPr>
        <p:txBody>
          <a:bodyPr>
            <a:normAutofit/>
          </a:bodyPr>
          <a:lstStyle/>
          <a:p>
            <a:pPr algn="l"/>
            <a:r>
              <a:rPr lang="ru-RU" sz="1400" dirty="0"/>
              <a:t>© </a:t>
            </a:r>
            <a:r>
              <a:rPr lang="ru-RU" sz="1400" b="1" dirty="0" smtClean="0"/>
              <a:t>ГБУ «</a:t>
            </a:r>
            <a:r>
              <a:rPr lang="ru-RU" sz="1400" b="1" dirty="0" err="1" smtClean="0"/>
              <a:t>Жилищник</a:t>
            </a:r>
            <a:r>
              <a:rPr lang="ru-RU" sz="1400" b="1" dirty="0" smtClean="0"/>
              <a:t> района Митино», 2021 год</a:t>
            </a:r>
            <a:endParaRPr lang="ru-RU" sz="1400" b="1" dirty="0"/>
          </a:p>
        </p:txBody>
      </p:sp>
      <p:pic>
        <p:nvPicPr>
          <p:cNvPr id="4" name="Объект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157035" y="1412776"/>
            <a:ext cx="4829929" cy="3719555"/>
          </a:xfrm>
          <a:effectLst>
            <a:softEdge rad="63500"/>
          </a:effectLst>
        </p:spPr>
      </p:pic>
      <p:sp>
        <p:nvSpPr>
          <p:cNvPr id="3" name="Номер слайда 2"/>
          <p:cNvSpPr>
            <a:spLocks noGrp="1"/>
          </p:cNvSpPr>
          <p:nvPr>
            <p:ph type="sldNum" sz="quarter" idx="4294967295"/>
          </p:nvPr>
        </p:nvSpPr>
        <p:spPr>
          <a:xfrm>
            <a:off x="7010400" y="6356350"/>
            <a:ext cx="1738064" cy="365125"/>
          </a:xfrm>
          <a:prstGeom prst="rect">
            <a:avLst/>
          </a:prstGeom>
        </p:spPr>
        <p:txBody>
          <a:bodyPr/>
          <a:lstStyle/>
          <a:p>
            <a:pPr algn="r"/>
            <a:fld id="{B19B0651-EE4F-4900-A07F-96A6BFA9D0F0}" type="slidenum">
              <a:rPr lang="ru-RU" smtClean="0"/>
              <a:pPr algn="r"/>
              <a:t>42</a:t>
            </a:fld>
            <a:endParaRPr lang="ru-RU" dirty="0"/>
          </a:p>
        </p:txBody>
      </p:sp>
      <p:sp>
        <p:nvSpPr>
          <p:cNvPr id="5" name="Заголовок 1"/>
          <p:cNvSpPr txBox="1">
            <a:spLocks/>
          </p:cNvSpPr>
          <p:nvPr/>
        </p:nvSpPr>
        <p:spPr>
          <a:xfrm>
            <a:off x="251520" y="476672"/>
            <a:ext cx="8587680" cy="666328"/>
          </a:xfrm>
          <a:prstGeom prst="rect">
            <a:avLst/>
          </a:prstGeom>
        </p:spPr>
        <p:txBody>
          <a:bodyPr vert="horz" anchor="b" anchorCtr="0">
            <a:normAutofit/>
          </a:bodyPr>
          <a:lstStyle>
            <a:lvl1pPr algn="l" rtl="0" eaLnBrk="1" latinLnBrk="0" hangingPunct="1">
              <a:spcBef>
                <a:spcPct val="0"/>
              </a:spcBef>
              <a:buNone/>
              <a:defRPr kumimoji="0" sz="3000" kern="1200">
                <a:solidFill>
                  <a:schemeClr val="tx1"/>
                </a:solidFill>
                <a:latin typeface="+mj-lt"/>
                <a:ea typeface="+mj-ea"/>
                <a:cs typeface="+mj-cs"/>
              </a:defRPr>
            </a:lvl1pPr>
          </a:lstStyle>
          <a:p>
            <a:pPr algn="ctr"/>
            <a:r>
              <a:rPr lang="ru-RU" sz="3600" dirty="0" smtClean="0">
                <a:latin typeface="Times New Roman" panose="02020603050405020304" pitchFamily="18" charset="0"/>
                <a:cs typeface="Times New Roman" panose="02020603050405020304" pitchFamily="18" charset="0"/>
              </a:rPr>
              <a:t>Спасибо за внимание!</a:t>
            </a:r>
            <a:endParaRPr lang="ru-RU" sz="3600" dirty="0"/>
          </a:p>
        </p:txBody>
      </p:sp>
    </p:spTree>
    <p:extLst>
      <p:ext uri="{BB962C8B-B14F-4D97-AF65-F5344CB8AC3E}">
        <p14:creationId xmlns:p14="http://schemas.microsoft.com/office/powerpoint/2010/main" val="4125826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23000">
              <a:schemeClr val="accent1">
                <a:lumMod val="75000"/>
              </a:schemeClr>
            </a:gs>
            <a:gs pos="7000">
              <a:schemeClr val="accent1">
                <a:lumMod val="5000"/>
                <a:lumOff val="95000"/>
              </a:schemeClr>
            </a:gs>
            <a:gs pos="71000">
              <a:schemeClr val="accent1">
                <a:lumMod val="45000"/>
                <a:lumOff val="55000"/>
              </a:schemeClr>
            </a:gs>
            <a:gs pos="85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38599"/>
            <a:ext cx="8075240" cy="758153"/>
          </a:xfrm>
        </p:spPr>
        <p:txBody>
          <a:bodyPr>
            <a:normAutofit fontScale="90000"/>
          </a:bodyPr>
          <a:lstStyle/>
          <a:p>
            <a:r>
              <a:rPr lang="ru-RU" sz="2800" b="1" dirty="0" smtClean="0"/>
              <a:t>Лицензирование деятельности </a:t>
            </a:r>
            <a:br>
              <a:rPr lang="ru-RU" sz="2800" b="1" dirty="0" smtClean="0"/>
            </a:br>
            <a:r>
              <a:rPr lang="ru-RU" sz="2800" b="1" dirty="0" smtClean="0"/>
              <a:t>и вступление в СРО</a:t>
            </a:r>
            <a:endParaRPr lang="ru-RU" sz="2800" b="1" dirty="0"/>
          </a:p>
        </p:txBody>
      </p:sp>
      <p:sp>
        <p:nvSpPr>
          <p:cNvPr id="3" name="Объект 2"/>
          <p:cNvSpPr>
            <a:spLocks noGrp="1"/>
          </p:cNvSpPr>
          <p:nvPr>
            <p:ph sz="quarter" idx="1"/>
          </p:nvPr>
        </p:nvSpPr>
        <p:spPr>
          <a:xfrm>
            <a:off x="179512" y="1712139"/>
            <a:ext cx="8784976" cy="1368152"/>
          </a:xfrm>
        </p:spPr>
        <p:txBody>
          <a:bodyPr>
            <a:noAutofit/>
          </a:bodyPr>
          <a:lstStyle/>
          <a:p>
            <a:pPr marL="0" indent="0" algn="ctr">
              <a:spcBef>
                <a:spcPts val="0"/>
              </a:spcBef>
              <a:buNone/>
            </a:pPr>
            <a:r>
              <a:rPr lang="ru-RU" sz="2000" dirty="0" smtClean="0"/>
              <a:t>Предпринимательская </a:t>
            </a:r>
            <a:r>
              <a:rPr lang="ru-RU" sz="2000" dirty="0"/>
              <a:t>деятельность </a:t>
            </a:r>
            <a:endParaRPr lang="ru-RU" sz="2000" dirty="0" smtClean="0"/>
          </a:p>
          <a:p>
            <a:pPr marL="0" indent="0" algn="ctr">
              <a:spcBef>
                <a:spcPts val="0"/>
              </a:spcBef>
              <a:buNone/>
            </a:pPr>
            <a:r>
              <a:rPr lang="ru-RU" sz="2000" dirty="0" smtClean="0"/>
              <a:t>ГБУ «</a:t>
            </a:r>
            <a:r>
              <a:rPr lang="ru-RU" sz="2000" dirty="0" err="1"/>
              <a:t>Жилищник</a:t>
            </a:r>
            <a:r>
              <a:rPr lang="ru-RU" sz="2000" dirty="0"/>
              <a:t> района Митино» </a:t>
            </a:r>
            <a:r>
              <a:rPr lang="ru-RU" sz="2000" dirty="0" smtClean="0"/>
              <a:t>лицензирована.</a:t>
            </a:r>
          </a:p>
          <a:p>
            <a:pPr marL="0" indent="0" algn="ctr">
              <a:spcBef>
                <a:spcPts val="0"/>
              </a:spcBef>
              <a:buNone/>
            </a:pPr>
            <a:r>
              <a:rPr lang="ru-RU" sz="2000" dirty="0" smtClean="0"/>
              <a:t>Учреждение является членом саморегулируемых организаций.</a:t>
            </a:r>
            <a:endParaRPr lang="ru-RU" sz="2000" dirty="0"/>
          </a:p>
        </p:txBody>
      </p:sp>
      <p:sp>
        <p:nvSpPr>
          <p:cNvPr id="4" name="Номер слайда 3"/>
          <p:cNvSpPr>
            <a:spLocks noGrp="1"/>
          </p:cNvSpPr>
          <p:nvPr>
            <p:ph type="sldNum" sz="quarter" idx="4294967295"/>
          </p:nvPr>
        </p:nvSpPr>
        <p:spPr>
          <a:xfrm>
            <a:off x="467544" y="6356350"/>
            <a:ext cx="8280920" cy="365125"/>
          </a:xfrm>
          <a:prstGeom prst="rect">
            <a:avLst/>
          </a:prstGeom>
        </p:spPr>
        <p:txBody>
          <a:bodyPr/>
          <a:lstStyle/>
          <a:p>
            <a:pPr algn="r"/>
            <a:r>
              <a:rPr lang="ru-RU" dirty="0" smtClean="0"/>
              <a:t>5</a:t>
            </a:r>
            <a:endParaRPr lang="ru-RU"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984" y="3212976"/>
            <a:ext cx="2231979" cy="3167734"/>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r="1021"/>
          <a:stretch/>
        </p:blipFill>
        <p:spPr>
          <a:xfrm>
            <a:off x="6273036" y="3212976"/>
            <a:ext cx="2217011" cy="316618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9253" y="3212976"/>
            <a:ext cx="2225493" cy="3143374"/>
          </a:xfrm>
          <a:prstGeom prst="rect">
            <a:avLst/>
          </a:prstGeom>
        </p:spPr>
      </p:pic>
    </p:spTree>
    <p:extLst>
      <p:ext uri="{BB962C8B-B14F-4D97-AF65-F5344CB8AC3E}">
        <p14:creationId xmlns:p14="http://schemas.microsoft.com/office/powerpoint/2010/main" val="4208258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152400"/>
            <a:ext cx="7344420" cy="756320"/>
          </a:xfrm>
        </p:spPr>
        <p:txBody>
          <a:bodyPr/>
          <a:lstStyle/>
          <a:p>
            <a:r>
              <a:rPr lang="ru-RU" b="1" dirty="0"/>
              <a:t>Производственные </a:t>
            </a:r>
            <a:r>
              <a:rPr lang="ru-RU" b="1" dirty="0" smtClean="0"/>
              <a:t>площади</a:t>
            </a:r>
            <a:endParaRPr lang="ru-RU" b="1" dirty="0"/>
          </a:p>
        </p:txBody>
      </p:sp>
      <p:sp>
        <p:nvSpPr>
          <p:cNvPr id="3" name="Объект 2"/>
          <p:cNvSpPr>
            <a:spLocks noGrp="1"/>
          </p:cNvSpPr>
          <p:nvPr>
            <p:ph sz="quarter" idx="1"/>
          </p:nvPr>
        </p:nvSpPr>
        <p:spPr>
          <a:xfrm>
            <a:off x="457200" y="1027404"/>
            <a:ext cx="8291264" cy="1296144"/>
          </a:xfrm>
        </p:spPr>
        <p:txBody>
          <a:bodyPr>
            <a:normAutofit fontScale="92500" lnSpcReduction="20000"/>
          </a:bodyPr>
          <a:lstStyle/>
          <a:p>
            <a:pPr marL="0" indent="0" algn="just">
              <a:lnSpc>
                <a:spcPct val="120000"/>
              </a:lnSpc>
              <a:spcBef>
                <a:spcPts val="0"/>
              </a:spcBef>
              <a:buNone/>
            </a:pPr>
            <a:r>
              <a:rPr lang="ru-RU" dirty="0"/>
              <a:t>В оперативном управлении ГБУ «</a:t>
            </a:r>
            <a:r>
              <a:rPr lang="ru-RU" dirty="0" err="1"/>
              <a:t>Жилищник</a:t>
            </a:r>
            <a:r>
              <a:rPr lang="ru-RU" dirty="0"/>
              <a:t> района Митино» находится более </a:t>
            </a:r>
            <a:r>
              <a:rPr lang="ru-RU" b="1" dirty="0"/>
              <a:t>9000</a:t>
            </a:r>
            <a:r>
              <a:rPr lang="ru-RU" dirty="0"/>
              <a:t> квадратных метров площадей, располагающихся по </a:t>
            </a:r>
            <a:r>
              <a:rPr lang="ru-RU" b="1" dirty="0"/>
              <a:t>27</a:t>
            </a:r>
            <a:r>
              <a:rPr lang="ru-RU" dirty="0"/>
              <a:t> адресам. </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0748" y="2323548"/>
            <a:ext cx="6084168" cy="4315703"/>
          </a:xfrm>
          <a:prstGeom prst="rect">
            <a:avLst/>
          </a:prstGeom>
          <a:effectLst>
            <a:softEdge rad="127000"/>
          </a:effectLst>
        </p:spPr>
      </p:pic>
    </p:spTree>
    <p:extLst>
      <p:ext uri="{BB962C8B-B14F-4D97-AF65-F5344CB8AC3E}">
        <p14:creationId xmlns:p14="http://schemas.microsoft.com/office/powerpoint/2010/main" val="1315808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9533"/>
          </a:xfrm>
        </p:spPr>
        <p:txBody>
          <a:bodyPr>
            <a:noAutofit/>
          </a:bodyPr>
          <a:lstStyle/>
          <a:p>
            <a:r>
              <a:rPr lang="ru-RU" sz="2400" b="1" dirty="0" smtClean="0"/>
              <a:t>Производственная база </a:t>
            </a:r>
            <a:r>
              <a:rPr lang="ru-RU" sz="2400" b="1" dirty="0"/>
              <a:t/>
            </a:r>
            <a:br>
              <a:rPr lang="ru-RU" sz="2400" b="1" dirty="0"/>
            </a:br>
            <a:r>
              <a:rPr lang="ru-RU" sz="2400" b="1" dirty="0"/>
              <a:t>ГБУ «</a:t>
            </a:r>
            <a:r>
              <a:rPr lang="ru-RU" sz="2400" b="1" dirty="0" err="1"/>
              <a:t>Жилищник</a:t>
            </a:r>
            <a:r>
              <a:rPr lang="ru-RU" sz="2400" b="1" dirty="0"/>
              <a:t> района Митино» </a:t>
            </a:r>
          </a:p>
        </p:txBody>
      </p:sp>
      <p:pic>
        <p:nvPicPr>
          <p:cNvPr id="9" name="Объект 8"/>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73322" y="1248833"/>
            <a:ext cx="2376003" cy="1782771"/>
          </a:xfrm>
          <a:effectLst>
            <a:softEdge rad="63500"/>
          </a:effectLst>
        </p:spPr>
      </p:pic>
      <p:sp>
        <p:nvSpPr>
          <p:cNvPr id="4" name="Номер слайда 3"/>
          <p:cNvSpPr>
            <a:spLocks noGrp="1"/>
          </p:cNvSpPr>
          <p:nvPr>
            <p:ph type="sldNum" sz="quarter" idx="4294967295"/>
          </p:nvPr>
        </p:nvSpPr>
        <p:spPr>
          <a:xfrm>
            <a:off x="52754" y="6309320"/>
            <a:ext cx="8747485" cy="365125"/>
          </a:xfrm>
          <a:prstGeom prst="rect">
            <a:avLst/>
          </a:prstGeom>
        </p:spPr>
        <p:txBody>
          <a:bodyPr/>
          <a:lstStyle/>
          <a:p>
            <a:pPr algn="r"/>
            <a:fld id="{B19B0651-EE4F-4900-A07F-96A6BFA9D0F0}" type="slidenum">
              <a:rPr lang="ru-RU" smtClean="0"/>
              <a:pPr algn="r"/>
              <a:t>7</a:t>
            </a:fld>
            <a:endParaRPr lang="ru-RU" dirty="0"/>
          </a:p>
        </p:txBody>
      </p:sp>
      <p:sp>
        <p:nvSpPr>
          <p:cNvPr id="18" name="Прямоугольник 17"/>
          <p:cNvSpPr/>
          <p:nvPr/>
        </p:nvSpPr>
        <p:spPr>
          <a:xfrm>
            <a:off x="2626187" y="1345136"/>
            <a:ext cx="3891625" cy="1569660"/>
          </a:xfrm>
          <a:prstGeom prst="rect">
            <a:avLst/>
          </a:prstGeom>
        </p:spPr>
        <p:txBody>
          <a:bodyPr wrap="square">
            <a:spAutoFit/>
          </a:bodyPr>
          <a:lstStyle/>
          <a:p>
            <a:pPr algn="ctr"/>
            <a:r>
              <a:rPr lang="ru-RU" sz="1600" dirty="0" smtClean="0"/>
              <a:t>Обустроена в 2015 году на земельном участке площадью </a:t>
            </a:r>
            <a:r>
              <a:rPr lang="ru-RU" sz="1600" b="1" dirty="0" smtClean="0"/>
              <a:t>2,4 га </a:t>
            </a:r>
            <a:r>
              <a:rPr lang="ru-RU" sz="1600" dirty="0" smtClean="0"/>
              <a:t>на улице Генерала Белобородова, владение 48.</a:t>
            </a:r>
          </a:p>
          <a:p>
            <a:pPr algn="ctr"/>
            <a:r>
              <a:rPr lang="ru-RU" sz="1600" dirty="0" smtClean="0"/>
              <a:t> </a:t>
            </a:r>
            <a:r>
              <a:rPr lang="ru-RU" sz="1600" dirty="0"/>
              <a:t>На производственной базе размещены </a:t>
            </a:r>
            <a:r>
              <a:rPr lang="ru-RU" sz="1600" b="1" dirty="0" smtClean="0"/>
              <a:t>104</a:t>
            </a:r>
            <a:r>
              <a:rPr lang="ru-RU" sz="1600" dirty="0" smtClean="0"/>
              <a:t> единицы </a:t>
            </a:r>
            <a:r>
              <a:rPr lang="ru-RU" sz="1600" dirty="0"/>
              <a:t>уборочной и специальной техники</a:t>
            </a:r>
          </a:p>
        </p:txBody>
      </p:sp>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411" y="1243409"/>
            <a:ext cx="2376266" cy="1741826"/>
          </a:xfrm>
          <a:prstGeom prst="rect">
            <a:avLst/>
          </a:prstGeom>
          <a:effectLst>
            <a:softEdge rad="63500"/>
          </a:effectLst>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t="24415"/>
          <a:stretch/>
        </p:blipFill>
        <p:spPr>
          <a:xfrm>
            <a:off x="255972" y="3193393"/>
            <a:ext cx="2595738" cy="1471481"/>
          </a:xfrm>
          <a:prstGeom prst="rect">
            <a:avLst/>
          </a:prstGeom>
          <a:effectLst>
            <a:softEdge rad="63500"/>
          </a:effectLst>
        </p:spPr>
      </p:pic>
      <p:pic>
        <p:nvPicPr>
          <p:cNvPr id="10" name="Рисунок 9"/>
          <p:cNvPicPr>
            <a:picLocks noChangeAspect="1"/>
          </p:cNvPicPr>
          <p:nvPr/>
        </p:nvPicPr>
        <p:blipFill rotWithShape="1">
          <a:blip r:embed="rId5" cstate="print">
            <a:extLst>
              <a:ext uri="{28A0092B-C50C-407E-A947-70E740481C1C}">
                <a14:useLocalDpi xmlns:a14="http://schemas.microsoft.com/office/drawing/2010/main" val="0"/>
              </a:ext>
            </a:extLst>
          </a:blip>
          <a:srcRect t="20603" b="5789"/>
          <a:stretch/>
        </p:blipFill>
        <p:spPr>
          <a:xfrm>
            <a:off x="6227895" y="3210648"/>
            <a:ext cx="2635861" cy="1455149"/>
          </a:xfrm>
          <a:prstGeom prst="rect">
            <a:avLst/>
          </a:prstGeom>
          <a:effectLst>
            <a:softEdge rad="63500"/>
          </a:effectLst>
        </p:spPr>
      </p:pic>
      <p:pic>
        <p:nvPicPr>
          <p:cNvPr id="11" name="Рисунок 10"/>
          <p:cNvPicPr>
            <a:picLocks noChangeAspect="1"/>
          </p:cNvPicPr>
          <p:nvPr/>
        </p:nvPicPr>
        <p:blipFill rotWithShape="1">
          <a:blip r:embed="rId6" cstate="print">
            <a:extLst>
              <a:ext uri="{28A0092B-C50C-407E-A947-70E740481C1C}">
                <a14:useLocalDpi xmlns:a14="http://schemas.microsoft.com/office/drawing/2010/main" val="0"/>
              </a:ext>
            </a:extLst>
          </a:blip>
          <a:srcRect t="31718" r="5732" b="11356"/>
          <a:stretch/>
        </p:blipFill>
        <p:spPr>
          <a:xfrm>
            <a:off x="2933317" y="3201558"/>
            <a:ext cx="3212970" cy="1455149"/>
          </a:xfrm>
          <a:prstGeom prst="rect">
            <a:avLst/>
          </a:prstGeom>
          <a:effectLst>
            <a:softEdge rad="63500"/>
          </a:effectLst>
        </p:spPr>
      </p:pic>
      <p:pic>
        <p:nvPicPr>
          <p:cNvPr id="5" name="Рисунок 4"/>
          <p:cNvPicPr>
            <a:picLocks noChangeAspect="1"/>
          </p:cNvPicPr>
          <p:nvPr/>
        </p:nvPicPr>
        <p:blipFill rotWithShape="1">
          <a:blip r:embed="rId7" cstate="print">
            <a:extLst>
              <a:ext uri="{28A0092B-C50C-407E-A947-70E740481C1C}">
                <a14:useLocalDpi xmlns:a14="http://schemas.microsoft.com/office/drawing/2010/main" val="0"/>
              </a:ext>
            </a:extLst>
          </a:blip>
          <a:srcRect t="6978" b="13555"/>
          <a:stretch/>
        </p:blipFill>
        <p:spPr>
          <a:xfrm>
            <a:off x="284308" y="4730517"/>
            <a:ext cx="2649009" cy="1578804"/>
          </a:xfrm>
          <a:prstGeom prst="rect">
            <a:avLst/>
          </a:prstGeom>
          <a:effectLst>
            <a:softEdge rad="63500"/>
          </a:effectLst>
        </p:spPr>
      </p:pic>
      <p:pic>
        <p:nvPicPr>
          <p:cNvPr id="12" name="Рисунок 11"/>
          <p:cNvPicPr>
            <a:picLocks noChangeAspect="1"/>
          </p:cNvPicPr>
          <p:nvPr/>
        </p:nvPicPr>
        <p:blipFill rotWithShape="1">
          <a:blip r:embed="rId8" cstate="print">
            <a:extLst>
              <a:ext uri="{28A0092B-C50C-407E-A947-70E740481C1C}">
                <a14:useLocalDpi xmlns:a14="http://schemas.microsoft.com/office/drawing/2010/main" val="0"/>
              </a:ext>
            </a:extLst>
          </a:blip>
          <a:srcRect b="25509"/>
          <a:stretch/>
        </p:blipFill>
        <p:spPr>
          <a:xfrm>
            <a:off x="3141190" y="4730517"/>
            <a:ext cx="2825932" cy="1578804"/>
          </a:xfrm>
          <a:prstGeom prst="rect">
            <a:avLst/>
          </a:prstGeom>
          <a:effectLst>
            <a:softEdge rad="63500"/>
          </a:effectLst>
        </p:spPr>
      </p:pic>
      <p:pic>
        <p:nvPicPr>
          <p:cNvPr id="13" name="Рисунок 12"/>
          <p:cNvPicPr>
            <a:picLocks noChangeAspect="1"/>
          </p:cNvPicPr>
          <p:nvPr/>
        </p:nvPicPr>
        <p:blipFill rotWithShape="1">
          <a:blip r:embed="rId9" cstate="print">
            <a:extLst>
              <a:ext uri="{28A0092B-C50C-407E-A947-70E740481C1C}">
                <a14:useLocalDpi xmlns:a14="http://schemas.microsoft.com/office/drawing/2010/main" val="0"/>
              </a:ext>
            </a:extLst>
          </a:blip>
          <a:srcRect b="19843"/>
          <a:stretch/>
        </p:blipFill>
        <p:spPr>
          <a:xfrm>
            <a:off x="6174995" y="4730516"/>
            <a:ext cx="2626187" cy="1578804"/>
          </a:xfrm>
          <a:prstGeom prst="rect">
            <a:avLst/>
          </a:prstGeom>
          <a:effectLst>
            <a:softEdge rad="63500"/>
          </a:effectLst>
        </p:spPr>
      </p:pic>
    </p:spTree>
    <p:extLst>
      <p:ext uri="{BB962C8B-B14F-4D97-AF65-F5344CB8AC3E}">
        <p14:creationId xmlns:p14="http://schemas.microsoft.com/office/powerpoint/2010/main" val="1383982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0"/>
          </p:nvPr>
        </p:nvSpPr>
        <p:spPr/>
        <p:txBody>
          <a:bodyPr/>
          <a:lstStyle/>
          <a:p>
            <a:fld id="{B19B0651-EE4F-4900-A07F-96A6BFA9D0F0}" type="slidenum">
              <a:rPr lang="ru-RU" smtClean="0">
                <a:solidFill>
                  <a:prstClr val="black"/>
                </a:solidFill>
              </a:rPr>
              <a:pPr/>
              <a:t>8</a:t>
            </a:fld>
            <a:endParaRPr lang="ru-RU">
              <a:solidFill>
                <a:prstClr val="black"/>
              </a:solidFill>
            </a:endParaRPr>
          </a:p>
        </p:txBody>
      </p:sp>
      <p:sp>
        <p:nvSpPr>
          <p:cNvPr id="2" name="Заголовок 1"/>
          <p:cNvSpPr>
            <a:spLocks noGrp="1"/>
          </p:cNvSpPr>
          <p:nvPr>
            <p:ph type="title"/>
          </p:nvPr>
        </p:nvSpPr>
        <p:spPr>
          <a:xfrm>
            <a:off x="683568" y="2780928"/>
            <a:ext cx="8208912" cy="990600"/>
          </a:xfrm>
        </p:spPr>
        <p:txBody>
          <a:bodyPr>
            <a:normAutofit/>
          </a:bodyPr>
          <a:lstStyle/>
          <a:p>
            <a:r>
              <a:rPr lang="ru-RU" sz="2000" dirty="0" smtClean="0">
                <a:latin typeface="Times New Roman" panose="02020603050405020304" pitchFamily="18" charset="0"/>
                <a:cs typeface="Times New Roman" panose="02020603050405020304" pitchFamily="18" charset="0"/>
              </a:rPr>
              <a:t>Также </a:t>
            </a:r>
            <a:r>
              <a:rPr lang="ru-RU" sz="2000" dirty="0">
                <a:latin typeface="Times New Roman" panose="02020603050405020304" pitchFamily="18" charset="0"/>
                <a:cs typeface="Times New Roman" panose="02020603050405020304" pitchFamily="18" charset="0"/>
              </a:rPr>
              <a:t>располагается общежитие для наших сотрудников на </a:t>
            </a:r>
            <a:r>
              <a:rPr lang="ru-RU" sz="2000" b="1" dirty="0" smtClean="0">
                <a:latin typeface="Times New Roman" panose="02020603050405020304" pitchFamily="18" charset="0"/>
                <a:cs typeface="Times New Roman" panose="02020603050405020304" pitchFamily="18" charset="0"/>
              </a:rPr>
              <a:t>480</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человек, оснащённое </a:t>
            </a:r>
            <a:r>
              <a:rPr lang="ru-RU" sz="2000" dirty="0" smtClean="0">
                <a:latin typeface="Times New Roman" panose="02020603050405020304" pitchFamily="18" charset="0"/>
                <a:cs typeface="Times New Roman" panose="02020603050405020304" pitchFamily="18" charset="0"/>
              </a:rPr>
              <a:t>всем </a:t>
            </a:r>
            <a:r>
              <a:rPr lang="ru-RU" sz="2000" dirty="0">
                <a:latin typeface="Times New Roman" panose="02020603050405020304" pitchFamily="18" charset="0"/>
                <a:cs typeface="Times New Roman" panose="02020603050405020304" pitchFamily="18" charset="0"/>
              </a:rPr>
              <a:t>необходимым для комфортного </a:t>
            </a:r>
            <a:r>
              <a:rPr lang="ru-RU" sz="2000" dirty="0" smtClean="0">
                <a:latin typeface="Times New Roman" panose="02020603050405020304" pitchFamily="18" charset="0"/>
                <a:cs typeface="Times New Roman" panose="02020603050405020304" pitchFamily="18" charset="0"/>
              </a:rPr>
              <a:t>проживания. </a:t>
            </a:r>
            <a:endParaRPr lang="ru-RU" sz="2000" dirty="0">
              <a:latin typeface="Times New Roman" panose="02020603050405020304" pitchFamily="18" charset="0"/>
              <a:cs typeface="Times New Roman" panose="02020603050405020304" pitchFamily="18" charset="0"/>
            </a:endParaRPr>
          </a:p>
        </p:txBody>
      </p:sp>
      <p:pic>
        <p:nvPicPr>
          <p:cNvPr id="5" name="Рисунок 4" descr="D:\Downloads\WhatsApp Image 2019-02-12 at 12.36.18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9646" y="3983196"/>
            <a:ext cx="2808560" cy="2179002"/>
          </a:xfrm>
          <a:prstGeom prst="rect">
            <a:avLst/>
          </a:prstGeom>
          <a:noFill/>
          <a:ln>
            <a:noFill/>
          </a:ln>
          <a:effectLst>
            <a:softEdge rad="63500"/>
          </a:effectLst>
        </p:spPr>
      </p:pic>
      <p:pic>
        <p:nvPicPr>
          <p:cNvPr id="6" name="Рисунок 5" descr="D:\Downloads\WhatsApp Image 2019-02-12 at 15.43.55.jpeg"/>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983196"/>
            <a:ext cx="2780445" cy="2166937"/>
          </a:xfrm>
          <a:prstGeom prst="rect">
            <a:avLst/>
          </a:prstGeom>
          <a:noFill/>
          <a:ln>
            <a:noFill/>
          </a:ln>
          <a:effectLst>
            <a:softEdge rad="63500"/>
          </a:effectLst>
        </p:spPr>
      </p:pic>
      <p:pic>
        <p:nvPicPr>
          <p:cNvPr id="7" name="Рисунок 6" descr="D:\Downloads\WhatsApp Image 2019-02-12 at 11.57.54 (2).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646" y="745903"/>
            <a:ext cx="2808560" cy="2224087"/>
          </a:xfrm>
          <a:prstGeom prst="rect">
            <a:avLst/>
          </a:prstGeom>
          <a:noFill/>
          <a:ln>
            <a:noFill/>
          </a:ln>
          <a:effectLst>
            <a:softEdge rad="63500"/>
          </a:effectLst>
        </p:spPr>
      </p:pic>
      <p:pic>
        <p:nvPicPr>
          <p:cNvPr id="8" name="Рисунок 7" descr="D:\Downloads\WhatsApp Image 2019-02-12 at 12.36.18 (3).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746830"/>
            <a:ext cx="2780445" cy="2237104"/>
          </a:xfrm>
          <a:prstGeom prst="rect">
            <a:avLst/>
          </a:prstGeom>
          <a:noFill/>
          <a:ln>
            <a:noFill/>
          </a:ln>
          <a:effectLst>
            <a:softEdge rad="63500"/>
          </a:effectLst>
        </p:spPr>
      </p:pic>
    </p:spTree>
    <p:extLst>
      <p:ext uri="{BB962C8B-B14F-4D97-AF65-F5344CB8AC3E}">
        <p14:creationId xmlns:p14="http://schemas.microsoft.com/office/powerpoint/2010/main" val="2550308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871710"/>
            <a:ext cx="8229600" cy="914400"/>
          </a:xfrm>
        </p:spPr>
        <p:txBody>
          <a:bodyPr>
            <a:normAutofit fontScale="90000"/>
          </a:bodyPr>
          <a:lstStyle/>
          <a:p>
            <a:r>
              <a:rPr lang="ru-RU" sz="2000" dirty="0" smtClean="0"/>
              <a:t>На территории бытового городка </a:t>
            </a:r>
            <a:r>
              <a:rPr lang="ru-RU" sz="2000" dirty="0"/>
              <a:t>располагаются автомобильная база, ремонтная зона, мойка автомобилей, склад запчастей, склад отдела материального обеспечения, склад реагентов, коммунальная </a:t>
            </a:r>
            <a:r>
              <a:rPr lang="ru-RU" sz="2000" dirty="0" smtClean="0"/>
              <a:t>техника.</a:t>
            </a:r>
            <a:endParaRPr lang="ru-RU" sz="2000" dirty="0"/>
          </a:p>
        </p:txBody>
      </p:sp>
      <p:sp>
        <p:nvSpPr>
          <p:cNvPr id="4" name="Номер слайда 3"/>
          <p:cNvSpPr>
            <a:spLocks noGrp="1"/>
          </p:cNvSpPr>
          <p:nvPr>
            <p:ph type="sldNum" sz="quarter" idx="12"/>
          </p:nvPr>
        </p:nvSpPr>
        <p:spPr>
          <a:xfrm>
            <a:off x="611560" y="6356350"/>
            <a:ext cx="8064896" cy="365760"/>
          </a:xfrm>
          <a:prstGeom prst="rect">
            <a:avLst/>
          </a:prstGeom>
        </p:spPr>
        <p:txBody>
          <a:bodyPr/>
          <a:lstStyle/>
          <a:p>
            <a:pPr algn="r"/>
            <a:fld id="{B19B0651-EE4F-4900-A07F-96A6BFA9D0F0}" type="slidenum">
              <a:rPr lang="ru-RU" smtClean="0"/>
              <a:pPr algn="r"/>
              <a:t>9</a:t>
            </a:fld>
            <a:endParaRPr lang="ru-RU" dirty="0"/>
          </a:p>
        </p:txBody>
      </p:sp>
      <p:pic>
        <p:nvPicPr>
          <p:cNvPr id="10" name="Рисунок 9" descr="D:\Downloads\WhatsApp Image 2019-02-12 at 15.01.42 (1).jpe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1957" y="3934643"/>
            <a:ext cx="2746063" cy="2369056"/>
          </a:xfrm>
          <a:prstGeom prst="rect">
            <a:avLst/>
          </a:prstGeom>
          <a:noFill/>
          <a:ln>
            <a:noFill/>
          </a:ln>
          <a:effectLst>
            <a:softEdge rad="63500"/>
          </a:effectLst>
        </p:spPr>
      </p:pic>
      <p:pic>
        <p:nvPicPr>
          <p:cNvPr id="11" name="Рисунок 10" descr="D:\Downloads\WhatsApp Image 2019-02-12 at 15.01.42.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6096" y="404664"/>
            <a:ext cx="2651787" cy="2330961"/>
          </a:xfrm>
          <a:prstGeom prst="rect">
            <a:avLst/>
          </a:prstGeom>
          <a:noFill/>
          <a:ln>
            <a:noFill/>
          </a:ln>
          <a:effectLst>
            <a:softEdge rad="63500"/>
          </a:effectLst>
        </p:spPr>
      </p:pic>
      <p:pic>
        <p:nvPicPr>
          <p:cNvPr id="12" name="Рисунок 11" descr="D:\Downloads\WhatsApp Image 2019-02-12 at 12.36.18 (5).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934643"/>
            <a:ext cx="3443875" cy="2369056"/>
          </a:xfrm>
          <a:prstGeom prst="rect">
            <a:avLst/>
          </a:prstGeom>
          <a:noFill/>
          <a:ln>
            <a:noFill/>
          </a:ln>
          <a:effectLst>
            <a:softEdge rad="63500"/>
          </a:effectLst>
        </p:spPr>
      </p:pic>
      <p:pic>
        <p:nvPicPr>
          <p:cNvPr id="8" name="Рисунок 7" descr="D:\Downloads\WhatsApp Image 2019-02-12 at 15.01.44.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1956" y="404663"/>
            <a:ext cx="2746063" cy="2318513"/>
          </a:xfrm>
          <a:prstGeom prst="rect">
            <a:avLst/>
          </a:prstGeom>
          <a:noFill/>
          <a:ln>
            <a:noFill/>
          </a:ln>
          <a:effectLst>
            <a:softEdge rad="63500"/>
          </a:effectLst>
        </p:spPr>
      </p:pic>
    </p:spTree>
    <p:extLst>
      <p:ext uri="{BB962C8B-B14F-4D97-AF65-F5344CB8AC3E}">
        <p14:creationId xmlns:p14="http://schemas.microsoft.com/office/powerpoint/2010/main" val="27508477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чет за осень">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Начальная">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
  <TotalTime>30747</TotalTime>
  <Words>2099</Words>
  <Application>Microsoft Office PowerPoint</Application>
  <PresentationFormat>Экран (4:3)</PresentationFormat>
  <Paragraphs>197</Paragraphs>
  <Slides>42</Slides>
  <Notes>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42</vt:i4>
      </vt:variant>
    </vt:vector>
  </HeadingPairs>
  <TitlesOfParts>
    <vt:vector size="50" baseType="lpstr">
      <vt:lpstr>Arial</vt:lpstr>
      <vt:lpstr>Calibri</vt:lpstr>
      <vt:lpstr>Impact</vt:lpstr>
      <vt:lpstr>Times New Roman</vt:lpstr>
      <vt:lpstr>Wingdings</vt:lpstr>
      <vt:lpstr>Wingdings 3</vt:lpstr>
      <vt:lpstr>ヒラギノ角ゴ Pro W3</vt:lpstr>
      <vt:lpstr>отчет за осень</vt:lpstr>
      <vt:lpstr>ОТЧЕТ директора ГБУ «Жилищник района Митино» на заседании совета депутатов муниципального округа Митино за 2020 ГОД</vt:lpstr>
      <vt:lpstr>Общая информация</vt:lpstr>
      <vt:lpstr>Основная цель</vt:lpstr>
      <vt:lpstr>Презентация PowerPoint</vt:lpstr>
      <vt:lpstr>Лицензирование деятельности  и вступление в СРО</vt:lpstr>
      <vt:lpstr>Производственные площади</vt:lpstr>
      <vt:lpstr>Производственная база  ГБУ «Жилищник района Митино» </vt:lpstr>
      <vt:lpstr>Также располагается общежитие для наших сотрудников на 480 человек, оснащённое всем необходимым для комфортного проживания. </vt:lpstr>
      <vt:lpstr>На территории бытового городка располагаются автомобильная база, ремонтная зона, мойка автомобилей, склад запчастей, склад отдела материального обеспечения, склад реагентов, коммунальная техника.</vt:lpstr>
      <vt:lpstr>На производственной базе располагается также собственная аварийная служба, оснащённая необходимыми техникой, оборудованием и аварийным запасом материалов.</vt:lpstr>
      <vt:lpstr>Выполнение государственного задания и плана финансово-хозяйственной деятельности</vt:lpstr>
      <vt:lpstr>Работа по содержанию многоквартирных домов.</vt:lpstr>
      <vt:lpstr>Содержание и уборка территории</vt:lpstr>
      <vt:lpstr>Презентация PowerPoint</vt:lpstr>
      <vt:lpstr>Благоустройство дворовых территорий</vt:lpstr>
      <vt:lpstr>Презентация PowerPoint</vt:lpstr>
      <vt:lpstr>Работы в рамках текущей эксплуатации и озеленения</vt:lpstr>
      <vt:lpstr>Благоустройство территорий образовательных учреждений</vt:lpstr>
      <vt:lpstr>Ремонт подъездов в жилых домах</vt:lpstr>
      <vt:lpstr>Объединённая диспетчерская служба</vt:lpstr>
      <vt:lpstr>Содержание и текущий ремонт оборудования для маломобильных граждан</vt:lpstr>
      <vt:lpstr>Ремонт квартир ВОВ</vt:lpstr>
      <vt:lpstr>Подготовка жилого фонда и прочих объектов к эксплуатации в отопительный период 2019-2020г.г.</vt:lpstr>
      <vt:lpstr>Контроль за состоянием подвалов,  чердаков, подъездов домовладений</vt:lpstr>
      <vt:lpstr>Капитальный ремонт</vt:lpstr>
      <vt:lpstr>Капитальный ремонт</vt:lpstr>
      <vt:lpstr>Капитальный ремонт</vt:lpstr>
      <vt:lpstr>Капитальный ремонт</vt:lpstr>
      <vt:lpstr>Расширение сферы деятельности</vt:lpstr>
      <vt:lpstr>Работа с собственниками помещений, ТСЖ и ЖСК по обеспечению содержания жилищного фонда, содержания общего имущества</vt:lpstr>
      <vt:lpstr>Страхование общего имущества собственников помещений в многоквартирных домах </vt:lpstr>
      <vt:lpstr>Работа с обращениями граждан, в том числе направленными на портал «Наш город»</vt:lpstr>
      <vt:lpstr>Работа с неплательщиками</vt:lpstr>
      <vt:lpstr>Работа с неплательщиками</vt:lpstr>
      <vt:lpstr>Праздничное оформление, вывешивание государственных флагов Российской Федерации и флагов города Москвы</vt:lpstr>
      <vt:lpstr>Covid-19 </vt:lpstr>
      <vt:lpstr>Охрана труда на предприятии</vt:lpstr>
      <vt:lpstr>Голосование 2020</vt:lpstr>
      <vt:lpstr>Организация работы в области ГО и ЧС</vt:lpstr>
      <vt:lpstr>Реализация машиномест</vt:lpstr>
      <vt:lpstr>Презентация PowerPoint</vt:lpstr>
      <vt:lpstr>© ГБУ «Жилищник района Митино», 2021 год</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ОТЧЕТ О РАБОТЕ ЦЕНТРАЛИЗОВАННОГО ПОРТАЛА    «НАШ ГОРОД. ПРОГРАММА РАЗВИТИЯ МОСКВЫ»</dc:title>
  <dc:creator>Байбарза Оксана Александровна</dc:creator>
  <cp:lastModifiedBy>Ruzin</cp:lastModifiedBy>
  <cp:revision>1277</cp:revision>
  <cp:lastPrinted>2021-02-01T11:34:50Z</cp:lastPrinted>
  <dcterms:created xsi:type="dcterms:W3CDTF">2012-11-02T04:13:26Z</dcterms:created>
  <dcterms:modified xsi:type="dcterms:W3CDTF">2021-02-02T08:12:33Z</dcterms:modified>
</cp:coreProperties>
</file>